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6" r:id="rId3"/>
    <p:sldId id="277" r:id="rId4"/>
    <p:sldId id="313" r:id="rId5"/>
    <p:sldId id="268" r:id="rId6"/>
    <p:sldId id="303" r:id="rId7"/>
    <p:sldId id="308" r:id="rId8"/>
    <p:sldId id="298" r:id="rId9"/>
    <p:sldId id="305" r:id="rId10"/>
    <p:sldId id="306" r:id="rId11"/>
    <p:sldId id="310" r:id="rId12"/>
    <p:sldId id="311" r:id="rId13"/>
    <p:sldId id="312"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2B56"/>
    <a:srgbClr val="595959"/>
    <a:srgbClr val="D3393F"/>
    <a:srgbClr val="166569"/>
    <a:srgbClr val="C41F30"/>
    <a:srgbClr val="057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85" autoAdjust="0"/>
    <p:restoredTop sz="95721"/>
  </p:normalViewPr>
  <p:slideViewPr>
    <p:cSldViewPr snapToGrid="0">
      <p:cViewPr varScale="1">
        <p:scale>
          <a:sx n="104" d="100"/>
          <a:sy n="104"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E65D-4D34-45A3-95AB-6C00C31C23D8}" type="datetimeFigureOut">
              <a:rPr lang="en-AU" smtClean="0"/>
              <a:t>19/3/21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0A3A0-5352-4198-8177-D6B89AE80758}" type="slidenum">
              <a:rPr lang="en-AU" smtClean="0"/>
              <a:t>‹#›</a:t>
            </a:fld>
            <a:endParaRPr lang="en-AU"/>
          </a:p>
        </p:txBody>
      </p:sp>
    </p:spTree>
    <p:extLst>
      <p:ext uri="{BB962C8B-B14F-4D97-AF65-F5344CB8AC3E}">
        <p14:creationId xmlns:p14="http://schemas.microsoft.com/office/powerpoint/2010/main" val="166427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0062F9-406E-BC49-AE3A-ED282968963A}" type="slidenum">
              <a:rPr lang="en-US" smtClean="0"/>
              <a:t>1</a:t>
            </a:fld>
            <a:endParaRPr lang="en-US"/>
          </a:p>
        </p:txBody>
      </p:sp>
    </p:spTree>
    <p:extLst>
      <p:ext uri="{BB962C8B-B14F-4D97-AF65-F5344CB8AC3E}">
        <p14:creationId xmlns:p14="http://schemas.microsoft.com/office/powerpoint/2010/main" val="420733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A3A0-5352-4198-8177-D6B89AE80758}" type="slidenum">
              <a:rPr lang="en-AU" smtClean="0"/>
              <a:t>3</a:t>
            </a:fld>
            <a:endParaRPr lang="en-AU"/>
          </a:p>
        </p:txBody>
      </p:sp>
    </p:spTree>
    <p:extLst>
      <p:ext uri="{BB962C8B-B14F-4D97-AF65-F5344CB8AC3E}">
        <p14:creationId xmlns:p14="http://schemas.microsoft.com/office/powerpoint/2010/main" val="408659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A3A0-5352-4198-8177-D6B89AE80758}" type="slidenum">
              <a:rPr lang="en-AU" smtClean="0"/>
              <a:t>5</a:t>
            </a:fld>
            <a:endParaRPr lang="en-AU"/>
          </a:p>
        </p:txBody>
      </p:sp>
    </p:spTree>
    <p:extLst>
      <p:ext uri="{BB962C8B-B14F-4D97-AF65-F5344CB8AC3E}">
        <p14:creationId xmlns:p14="http://schemas.microsoft.com/office/powerpoint/2010/main" val="881165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A3A0-5352-4198-8177-D6B89AE80758}" type="slidenum">
              <a:rPr lang="en-AU" smtClean="0"/>
              <a:t>7</a:t>
            </a:fld>
            <a:endParaRPr lang="en-AU"/>
          </a:p>
        </p:txBody>
      </p:sp>
    </p:spTree>
    <p:extLst>
      <p:ext uri="{BB962C8B-B14F-4D97-AF65-F5344CB8AC3E}">
        <p14:creationId xmlns:p14="http://schemas.microsoft.com/office/powerpoint/2010/main" val="409391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A3A0-5352-4198-8177-D6B89AE80758}" type="slidenum">
              <a:rPr lang="en-AU" smtClean="0"/>
              <a:t>10</a:t>
            </a:fld>
            <a:endParaRPr lang="en-AU"/>
          </a:p>
        </p:txBody>
      </p:sp>
    </p:spTree>
    <p:extLst>
      <p:ext uri="{BB962C8B-B14F-4D97-AF65-F5344CB8AC3E}">
        <p14:creationId xmlns:p14="http://schemas.microsoft.com/office/powerpoint/2010/main" val="153286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A3A0-5352-4198-8177-D6B89AE80758}" type="slidenum">
              <a:rPr lang="en-AU" smtClean="0"/>
              <a:t>11</a:t>
            </a:fld>
            <a:endParaRPr lang="en-AU"/>
          </a:p>
        </p:txBody>
      </p:sp>
    </p:spTree>
    <p:extLst>
      <p:ext uri="{BB962C8B-B14F-4D97-AF65-F5344CB8AC3E}">
        <p14:creationId xmlns:p14="http://schemas.microsoft.com/office/powerpoint/2010/main" val="12919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0A3A0-5352-4198-8177-D6B89AE80758}" type="slidenum">
              <a:rPr lang="en-AU" smtClean="0"/>
              <a:t>12</a:t>
            </a:fld>
            <a:endParaRPr lang="en-AU"/>
          </a:p>
        </p:txBody>
      </p:sp>
    </p:spTree>
    <p:extLst>
      <p:ext uri="{BB962C8B-B14F-4D97-AF65-F5344CB8AC3E}">
        <p14:creationId xmlns:p14="http://schemas.microsoft.com/office/powerpoint/2010/main" val="369402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ECEB5B7-CBCD-4FD6-98D3-FA7A0A1D1FD8}" type="datetimeFigureOut">
              <a:rPr lang="en-AU" smtClean="0"/>
              <a:t>19/3/21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162796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ECEB5B7-CBCD-4FD6-98D3-FA7A0A1D1FD8}" type="datetimeFigureOut">
              <a:rPr lang="en-AU" smtClean="0"/>
              <a:t>19/3/21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3273540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ECEB5B7-CBCD-4FD6-98D3-FA7A0A1D1FD8}" type="datetimeFigureOut">
              <a:rPr lang="en-AU" smtClean="0"/>
              <a:t>19/3/21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1674574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21F4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HK"/>
              <a:t>© The Great European Carnival</a:t>
            </a:r>
            <a:endParaRPr lang="en-US"/>
          </a:p>
        </p:txBody>
      </p:sp>
      <p:sp>
        <p:nvSpPr>
          <p:cNvPr id="5" name="Footer Placeholder 4"/>
          <p:cNvSpPr>
            <a:spLocks noGrp="1"/>
          </p:cNvSpPr>
          <p:nvPr>
            <p:ph type="ftr" sz="quarter" idx="11"/>
          </p:nvPr>
        </p:nvSpPr>
        <p:spPr/>
        <p:txBody>
          <a:bodyPr/>
          <a:lstStyle/>
          <a:p>
            <a:r>
              <a:rPr lang="en-US"/>
              <a:t>Cathay Pacific x TGEC</a:t>
            </a:r>
          </a:p>
        </p:txBody>
      </p:sp>
      <p:sp>
        <p:nvSpPr>
          <p:cNvPr id="6" name="Slide Number Placeholder 5"/>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988111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D21F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704781"/>
            <a:ext cx="10515600" cy="870468"/>
          </a:xfrm>
        </p:spPr>
        <p:txBody>
          <a:bodyPr>
            <a:normAutofit/>
          </a:bodyPr>
          <a:lstStyle>
            <a:lvl1pPr>
              <a:defRPr sz="3400" b="1">
                <a:solidFill>
                  <a:schemeClr val="bg1"/>
                </a:solidFill>
                <a:latin typeface="Open Sans" charset="0"/>
                <a:ea typeface="Open Sans" charset="0"/>
                <a:cs typeface="Open Sans" charset="0"/>
              </a:defRPr>
            </a:lvl1pPr>
          </a:lstStyle>
          <a:p>
            <a:r>
              <a:rPr lang="en-US"/>
              <a:t>Click to edit Master title style</a:t>
            </a:r>
          </a:p>
        </p:txBody>
      </p:sp>
      <p:sp>
        <p:nvSpPr>
          <p:cNvPr id="3" name="Content Placeholder 2"/>
          <p:cNvSpPr>
            <a:spLocks noGrp="1"/>
          </p:cNvSpPr>
          <p:nvPr>
            <p:ph idx="1"/>
          </p:nvPr>
        </p:nvSpPr>
        <p:spPr>
          <a:xfrm>
            <a:off x="838200" y="2575249"/>
            <a:ext cx="10515600" cy="3601714"/>
          </a:xfrm>
        </p:spPr>
        <p:txBody>
          <a:bodyPr>
            <a:normAutofit/>
          </a:bodyPr>
          <a:lstStyle>
            <a:lvl1pPr>
              <a:defRPr sz="1600">
                <a:solidFill>
                  <a:schemeClr val="bg1"/>
                </a:solidFill>
                <a:latin typeface="Open Sans" charset="0"/>
                <a:ea typeface="Open Sans" charset="0"/>
                <a:cs typeface="Open Sans" charset="0"/>
              </a:defRPr>
            </a:lvl1pPr>
            <a:lvl2pPr>
              <a:defRPr sz="1600">
                <a:solidFill>
                  <a:schemeClr val="bg1"/>
                </a:solidFill>
                <a:latin typeface="Open Sans" charset="0"/>
                <a:ea typeface="Open Sans" charset="0"/>
                <a:cs typeface="Open Sans" charset="0"/>
              </a:defRPr>
            </a:lvl2pPr>
            <a:lvl3pPr>
              <a:defRPr sz="1600">
                <a:solidFill>
                  <a:schemeClr val="bg1"/>
                </a:solidFill>
                <a:latin typeface="Open Sans" charset="0"/>
                <a:ea typeface="Open Sans" charset="0"/>
                <a:cs typeface="Open Sans" charset="0"/>
              </a:defRPr>
            </a:lvl3pPr>
            <a:lvl4pPr>
              <a:defRPr sz="1600">
                <a:solidFill>
                  <a:schemeClr val="bg1"/>
                </a:solidFill>
                <a:latin typeface="Open Sans" charset="0"/>
                <a:ea typeface="Open Sans" charset="0"/>
                <a:cs typeface="Open Sans" charset="0"/>
              </a:defRPr>
            </a:lvl4pPr>
            <a:lvl5pPr>
              <a:defRPr sz="1600">
                <a:solidFill>
                  <a:schemeClr val="bg1"/>
                </a:solidFill>
                <a:latin typeface="Open Sans" charset="0"/>
                <a:ea typeface="Open Sans" charset="0"/>
                <a:cs typeface="Open Sans"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r>
              <a:rPr lang="en-HK"/>
              <a:t>© The Great European Carnival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Cathay Pacific x TGEC</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25441D8-286A-AD4F-B9C5-DBF90145E469}" type="slidenum">
              <a:rPr lang="en-US" smtClean="0"/>
              <a:pPr/>
              <a:t>‹#›</a:t>
            </a:fld>
            <a:endParaRPr lang="en-US" dirty="0"/>
          </a:p>
        </p:txBody>
      </p:sp>
    </p:spTree>
    <p:extLst>
      <p:ext uri="{BB962C8B-B14F-4D97-AF65-F5344CB8AC3E}">
        <p14:creationId xmlns:p14="http://schemas.microsoft.com/office/powerpoint/2010/main" val="1081258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HK"/>
              <a:t>© The Great European Carnival</a:t>
            </a:r>
            <a:endParaRPr lang="en-US"/>
          </a:p>
        </p:txBody>
      </p:sp>
      <p:sp>
        <p:nvSpPr>
          <p:cNvPr id="5" name="Footer Placeholder 4"/>
          <p:cNvSpPr>
            <a:spLocks noGrp="1"/>
          </p:cNvSpPr>
          <p:nvPr>
            <p:ph type="ftr" sz="quarter" idx="11"/>
          </p:nvPr>
        </p:nvSpPr>
        <p:spPr/>
        <p:txBody>
          <a:bodyPr/>
          <a:lstStyle/>
          <a:p>
            <a:r>
              <a:rPr lang="en-US"/>
              <a:t>Cathay Pacific x TGEC</a:t>
            </a:r>
          </a:p>
        </p:txBody>
      </p:sp>
      <p:sp>
        <p:nvSpPr>
          <p:cNvPr id="6" name="Slide Number Placeholder 5"/>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3625525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HK"/>
              <a:t>© The Great European Carnival</a:t>
            </a:r>
            <a:endParaRPr lang="en-US"/>
          </a:p>
        </p:txBody>
      </p:sp>
      <p:sp>
        <p:nvSpPr>
          <p:cNvPr id="6" name="Footer Placeholder 5"/>
          <p:cNvSpPr>
            <a:spLocks noGrp="1"/>
          </p:cNvSpPr>
          <p:nvPr>
            <p:ph type="ftr" sz="quarter" idx="11"/>
          </p:nvPr>
        </p:nvSpPr>
        <p:spPr/>
        <p:txBody>
          <a:bodyPr/>
          <a:lstStyle/>
          <a:p>
            <a:r>
              <a:rPr lang="en-US"/>
              <a:t>Cathay Pacific x TGEC</a:t>
            </a:r>
          </a:p>
        </p:txBody>
      </p:sp>
      <p:sp>
        <p:nvSpPr>
          <p:cNvPr id="7" name="Slide Number Placeholder 6"/>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3551964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HK"/>
              <a:t>© The Great European Carnival</a:t>
            </a:r>
            <a:endParaRPr lang="en-US"/>
          </a:p>
        </p:txBody>
      </p:sp>
      <p:sp>
        <p:nvSpPr>
          <p:cNvPr id="8" name="Footer Placeholder 7"/>
          <p:cNvSpPr>
            <a:spLocks noGrp="1"/>
          </p:cNvSpPr>
          <p:nvPr>
            <p:ph type="ftr" sz="quarter" idx="11"/>
          </p:nvPr>
        </p:nvSpPr>
        <p:spPr/>
        <p:txBody>
          <a:bodyPr/>
          <a:lstStyle/>
          <a:p>
            <a:r>
              <a:rPr lang="en-US"/>
              <a:t>Cathay Pacific x TGEC</a:t>
            </a:r>
          </a:p>
        </p:txBody>
      </p:sp>
      <p:sp>
        <p:nvSpPr>
          <p:cNvPr id="9" name="Slide Number Placeholder 8"/>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982503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HK"/>
              <a:t>© The Great European Carnival</a:t>
            </a:r>
            <a:endParaRPr lang="en-US"/>
          </a:p>
        </p:txBody>
      </p:sp>
      <p:sp>
        <p:nvSpPr>
          <p:cNvPr id="4" name="Footer Placeholder 3"/>
          <p:cNvSpPr>
            <a:spLocks noGrp="1"/>
          </p:cNvSpPr>
          <p:nvPr>
            <p:ph type="ftr" sz="quarter" idx="11"/>
          </p:nvPr>
        </p:nvSpPr>
        <p:spPr/>
        <p:txBody>
          <a:bodyPr/>
          <a:lstStyle/>
          <a:p>
            <a:r>
              <a:rPr lang="en-US"/>
              <a:t>Cathay Pacific x TGEC</a:t>
            </a:r>
          </a:p>
        </p:txBody>
      </p:sp>
      <p:sp>
        <p:nvSpPr>
          <p:cNvPr id="5" name="Slide Number Placeholder 4"/>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62629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HK"/>
              <a:t>© The Great European Carnival</a:t>
            </a:r>
            <a:endParaRPr lang="en-US"/>
          </a:p>
        </p:txBody>
      </p:sp>
      <p:sp>
        <p:nvSpPr>
          <p:cNvPr id="3" name="Footer Placeholder 2"/>
          <p:cNvSpPr>
            <a:spLocks noGrp="1"/>
          </p:cNvSpPr>
          <p:nvPr>
            <p:ph type="ftr" sz="quarter" idx="11"/>
          </p:nvPr>
        </p:nvSpPr>
        <p:spPr/>
        <p:txBody>
          <a:bodyPr/>
          <a:lstStyle/>
          <a:p>
            <a:r>
              <a:rPr lang="en-US"/>
              <a:t>Cathay Pacific x TGEC</a:t>
            </a:r>
          </a:p>
        </p:txBody>
      </p:sp>
      <p:sp>
        <p:nvSpPr>
          <p:cNvPr id="4" name="Slide Number Placeholder 3"/>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2432388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HK"/>
              <a:t>© The Great European Carnival</a:t>
            </a:r>
            <a:endParaRPr lang="en-US"/>
          </a:p>
        </p:txBody>
      </p:sp>
      <p:sp>
        <p:nvSpPr>
          <p:cNvPr id="6" name="Footer Placeholder 5"/>
          <p:cNvSpPr>
            <a:spLocks noGrp="1"/>
          </p:cNvSpPr>
          <p:nvPr>
            <p:ph type="ftr" sz="quarter" idx="11"/>
          </p:nvPr>
        </p:nvSpPr>
        <p:spPr/>
        <p:txBody>
          <a:bodyPr/>
          <a:lstStyle/>
          <a:p>
            <a:r>
              <a:rPr lang="en-US"/>
              <a:t>Cathay Pacific x TGEC</a:t>
            </a:r>
          </a:p>
        </p:txBody>
      </p:sp>
      <p:sp>
        <p:nvSpPr>
          <p:cNvPr id="7" name="Slide Number Placeholder 6"/>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927492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ECEB5B7-CBCD-4FD6-98D3-FA7A0A1D1FD8}" type="datetimeFigureOut">
              <a:rPr lang="en-AU" smtClean="0"/>
              <a:t>19/3/21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1382687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HK"/>
              <a:t>© The Great European Carnival</a:t>
            </a:r>
            <a:endParaRPr lang="en-US"/>
          </a:p>
        </p:txBody>
      </p:sp>
      <p:sp>
        <p:nvSpPr>
          <p:cNvPr id="6" name="Footer Placeholder 5"/>
          <p:cNvSpPr>
            <a:spLocks noGrp="1"/>
          </p:cNvSpPr>
          <p:nvPr>
            <p:ph type="ftr" sz="quarter" idx="11"/>
          </p:nvPr>
        </p:nvSpPr>
        <p:spPr/>
        <p:txBody>
          <a:bodyPr/>
          <a:lstStyle/>
          <a:p>
            <a:r>
              <a:rPr lang="en-US"/>
              <a:t>Cathay Pacific x TGEC</a:t>
            </a:r>
          </a:p>
        </p:txBody>
      </p:sp>
      <p:sp>
        <p:nvSpPr>
          <p:cNvPr id="7" name="Slide Number Placeholder 6"/>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1844476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HK"/>
              <a:t>© The Great European Carnival</a:t>
            </a:r>
            <a:endParaRPr lang="en-US"/>
          </a:p>
        </p:txBody>
      </p:sp>
      <p:sp>
        <p:nvSpPr>
          <p:cNvPr id="5" name="Footer Placeholder 4"/>
          <p:cNvSpPr>
            <a:spLocks noGrp="1"/>
          </p:cNvSpPr>
          <p:nvPr>
            <p:ph type="ftr" sz="quarter" idx="11"/>
          </p:nvPr>
        </p:nvSpPr>
        <p:spPr/>
        <p:txBody>
          <a:bodyPr/>
          <a:lstStyle/>
          <a:p>
            <a:r>
              <a:rPr lang="en-US"/>
              <a:t>Cathay Pacific x TGEC</a:t>
            </a:r>
          </a:p>
        </p:txBody>
      </p:sp>
      <p:sp>
        <p:nvSpPr>
          <p:cNvPr id="6" name="Slide Number Placeholder 5"/>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3153663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HK"/>
              <a:t>© The Great European Carnival</a:t>
            </a:r>
            <a:endParaRPr lang="en-US"/>
          </a:p>
        </p:txBody>
      </p:sp>
      <p:sp>
        <p:nvSpPr>
          <p:cNvPr id="5" name="Footer Placeholder 4"/>
          <p:cNvSpPr>
            <a:spLocks noGrp="1"/>
          </p:cNvSpPr>
          <p:nvPr>
            <p:ph type="ftr" sz="quarter" idx="11"/>
          </p:nvPr>
        </p:nvSpPr>
        <p:spPr/>
        <p:txBody>
          <a:bodyPr/>
          <a:lstStyle/>
          <a:p>
            <a:r>
              <a:rPr lang="en-US"/>
              <a:t>Cathay Pacific x TGEC</a:t>
            </a:r>
          </a:p>
        </p:txBody>
      </p:sp>
      <p:sp>
        <p:nvSpPr>
          <p:cNvPr id="6" name="Slide Number Placeholder 5"/>
          <p:cNvSpPr>
            <a:spLocks noGrp="1"/>
          </p:cNvSpPr>
          <p:nvPr>
            <p:ph type="sldNum" sz="quarter" idx="12"/>
          </p:nvPr>
        </p:nvSpPr>
        <p:spPr/>
        <p:txBody>
          <a:bodyPr/>
          <a:lstStyle/>
          <a:p>
            <a:fld id="{325441D8-286A-AD4F-B9C5-DBF90145E469}" type="slidenum">
              <a:rPr lang="en-US" smtClean="0"/>
              <a:t>‹#›</a:t>
            </a:fld>
            <a:endParaRPr lang="en-US"/>
          </a:p>
        </p:txBody>
      </p:sp>
    </p:spTree>
    <p:extLst>
      <p:ext uri="{BB962C8B-B14F-4D97-AF65-F5344CB8AC3E}">
        <p14:creationId xmlns:p14="http://schemas.microsoft.com/office/powerpoint/2010/main" val="337645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B5B7-CBCD-4FD6-98D3-FA7A0A1D1FD8}" type="datetimeFigureOut">
              <a:rPr lang="en-AU" smtClean="0"/>
              <a:t>19/3/21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4228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ECEB5B7-CBCD-4FD6-98D3-FA7A0A1D1FD8}" type="datetimeFigureOut">
              <a:rPr lang="en-AU" smtClean="0"/>
              <a:t>19/3/21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360435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ECEB5B7-CBCD-4FD6-98D3-FA7A0A1D1FD8}" type="datetimeFigureOut">
              <a:rPr lang="en-AU" smtClean="0"/>
              <a:t>19/3/21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232487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ECEB5B7-CBCD-4FD6-98D3-FA7A0A1D1FD8}" type="datetimeFigureOut">
              <a:rPr lang="en-AU" smtClean="0"/>
              <a:t>19/3/21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375588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EB5B7-CBCD-4FD6-98D3-FA7A0A1D1FD8}" type="datetimeFigureOut">
              <a:rPr lang="en-AU" smtClean="0"/>
              <a:t>19/3/21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252099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CEB5B7-CBCD-4FD6-98D3-FA7A0A1D1FD8}" type="datetimeFigureOut">
              <a:rPr lang="en-AU" smtClean="0"/>
              <a:t>19/3/21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405666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CEB5B7-CBCD-4FD6-98D3-FA7A0A1D1FD8}" type="datetimeFigureOut">
              <a:rPr lang="en-AU" smtClean="0"/>
              <a:t>19/3/21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4BAADF1-611D-46FA-83A5-3D6C534F449B}" type="slidenum">
              <a:rPr lang="en-AU" smtClean="0"/>
              <a:t>‹#›</a:t>
            </a:fld>
            <a:endParaRPr lang="en-AU"/>
          </a:p>
        </p:txBody>
      </p:sp>
    </p:spTree>
    <p:extLst>
      <p:ext uri="{BB962C8B-B14F-4D97-AF65-F5344CB8AC3E}">
        <p14:creationId xmlns:p14="http://schemas.microsoft.com/office/powerpoint/2010/main" val="210783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EB5B7-CBCD-4FD6-98D3-FA7A0A1D1FD8}" type="datetimeFigureOut">
              <a:rPr lang="en-AU" smtClean="0"/>
              <a:t>19/3/21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AADF1-611D-46FA-83A5-3D6C534F449B}" type="slidenum">
              <a:rPr lang="en-AU" smtClean="0"/>
              <a:t>‹#›</a:t>
            </a:fld>
            <a:endParaRPr lang="en-AU"/>
          </a:p>
        </p:txBody>
      </p:sp>
    </p:spTree>
    <p:extLst>
      <p:ext uri="{BB962C8B-B14F-4D97-AF65-F5344CB8AC3E}">
        <p14:creationId xmlns:p14="http://schemas.microsoft.com/office/powerpoint/2010/main" val="3838024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HK"/>
              <a:t>© The Great European Carnival</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Cathay Pacific x TGEC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441D8-286A-AD4F-B9C5-DBF90145E469}" type="slidenum">
              <a:rPr lang="en-US" smtClean="0"/>
              <a:t>‹#›</a:t>
            </a:fld>
            <a:endParaRPr lang="en-US"/>
          </a:p>
        </p:txBody>
      </p:sp>
    </p:spTree>
    <p:extLst>
      <p:ext uri="{BB962C8B-B14F-4D97-AF65-F5344CB8AC3E}">
        <p14:creationId xmlns:p14="http://schemas.microsoft.com/office/powerpoint/2010/main" val="120586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7.jp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0.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7.jp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hyperlink" Target="mailto:enquiries@hkow.hk" TargetMode="External"/><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6.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hyperlink" Target="https://vimeo.com/395911955/b9e84bfbd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41987" r="80"/>
          <a:stretch/>
        </p:blipFill>
        <p:spPr>
          <a:xfrm>
            <a:off x="1" y="0"/>
            <a:ext cx="12192000" cy="472828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51097" b="293"/>
          <a:stretch/>
        </p:blipFill>
        <p:spPr>
          <a:xfrm>
            <a:off x="0" y="4599233"/>
            <a:ext cx="12192000" cy="2267826"/>
          </a:xfrm>
          <a:prstGeom prst="rect">
            <a:avLst/>
          </a:prstGeom>
        </p:spPr>
      </p:pic>
      <p:cxnSp>
        <p:nvCxnSpPr>
          <p:cNvPr id="8" name="Straight Connector 7"/>
          <p:cNvCxnSpPr/>
          <p:nvPr/>
        </p:nvCxnSpPr>
        <p:spPr>
          <a:xfrm>
            <a:off x="9209811" y="5193146"/>
            <a:ext cx="10800" cy="108000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8"/>
          <p:cNvSpPr/>
          <p:nvPr/>
        </p:nvSpPr>
        <p:spPr>
          <a:xfrm>
            <a:off x="496776" y="5071426"/>
            <a:ext cx="6900247" cy="1384995"/>
          </a:xfrm>
          <a:prstGeom prst="rect">
            <a:avLst/>
          </a:prstGeom>
          <a:ln w="3175">
            <a:miter lim="400000"/>
          </a:ln>
          <a:extLst>
            <a:ext uri="{C572A759-6A51-4108-AA02-DFA0A04FC94B}">
              <ma14:wrappingTextBoxFlag xmlns:ma14="http://schemas.microsoft.com/office/mac/drawingml/2011/main" xmlns="" val="1"/>
            </a:ext>
          </a:extLst>
        </p:spPr>
        <p:txBody>
          <a:bodyPr wrap="square" lIns="45719" rIns="45719">
            <a:spAutoFit/>
          </a:bodyPr>
          <a:lstStyle/>
          <a:p>
            <a:pPr algn="l" defTabSz="914400">
              <a:defRPr sz="4000" b="1">
                <a:solidFill>
                  <a:srgbClr val="C41F31"/>
                </a:solidFill>
                <a:latin typeface="AIA Everest ExtraBold"/>
                <a:ea typeface="AIA Everest ExtraBold"/>
                <a:cs typeface="AIA Everest ExtraBold"/>
                <a:sym typeface="AIA Everest ExtraBold"/>
              </a:defRPr>
            </a:pPr>
            <a:r>
              <a:rPr lang="en-US" sz="2800" dirty="0">
                <a:solidFill>
                  <a:schemeClr val="bg1"/>
                </a:solidFill>
                <a:latin typeface="AIA Everest" panose="00000500000000000000" pitchFamily="50" charset="0"/>
              </a:rPr>
              <a:t>Hong Kong Observation Wheel </a:t>
            </a:r>
          </a:p>
          <a:p>
            <a:pPr algn="l" defTabSz="914400">
              <a:defRPr sz="4000" b="1">
                <a:solidFill>
                  <a:srgbClr val="C41F31"/>
                </a:solidFill>
                <a:latin typeface="AIA Everest ExtraBold"/>
                <a:ea typeface="AIA Everest ExtraBold"/>
                <a:cs typeface="AIA Everest ExtraBold"/>
                <a:sym typeface="AIA Everest ExtraBold"/>
              </a:defRPr>
            </a:pPr>
            <a:r>
              <a:rPr lang="en-US" sz="2800" dirty="0">
                <a:solidFill>
                  <a:schemeClr val="bg1"/>
                </a:solidFill>
                <a:latin typeface="AIA Everest" panose="00000500000000000000" pitchFamily="50" charset="0"/>
              </a:rPr>
              <a:t>&amp; AIA Vitality Park</a:t>
            </a:r>
          </a:p>
          <a:p>
            <a:pPr algn="l" defTabSz="914400">
              <a:defRPr sz="4000" b="1">
                <a:solidFill>
                  <a:srgbClr val="C41F31"/>
                </a:solidFill>
                <a:latin typeface="AIA Everest ExtraBold"/>
                <a:ea typeface="AIA Everest ExtraBold"/>
                <a:cs typeface="AIA Everest ExtraBold"/>
                <a:sym typeface="AIA Everest ExtraBold"/>
              </a:defRPr>
            </a:pPr>
            <a:r>
              <a:rPr lang="en-US" sz="2800" dirty="0">
                <a:solidFill>
                  <a:schemeClr val="bg1"/>
                </a:solidFill>
                <a:latin typeface="AIA Everest" panose="00000500000000000000" pitchFamily="50" charset="0"/>
              </a:rPr>
              <a:t>Event Space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7025" y="5293390"/>
            <a:ext cx="1560912" cy="75361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2139" y="5113072"/>
            <a:ext cx="2033082" cy="1213212"/>
          </a:xfrm>
          <a:prstGeom prst="rect">
            <a:avLst/>
          </a:prstGeom>
        </p:spPr>
      </p:pic>
    </p:spTree>
    <p:extLst>
      <p:ext uri="{BB962C8B-B14F-4D97-AF65-F5344CB8AC3E}">
        <p14:creationId xmlns:p14="http://schemas.microsoft.com/office/powerpoint/2010/main" val="4083096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6" name="Title 1"/>
          <p:cNvSpPr txBox="1">
            <a:spLocks/>
          </p:cNvSpPr>
          <p:nvPr/>
        </p:nvSpPr>
        <p:spPr>
          <a:xfrm>
            <a:off x="5981134" y="420914"/>
            <a:ext cx="10841129" cy="113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zh-TW" b="1" dirty="0">
                <a:solidFill>
                  <a:schemeClr val="bg1"/>
                </a:solidFill>
                <a:latin typeface="AIA Everest" charset="0"/>
                <a:ea typeface="AIA Everest" charset="0"/>
                <a:cs typeface="AIA Everest" charset="0"/>
              </a:rPr>
              <a:t>Rugby Union</a:t>
            </a:r>
          </a:p>
          <a:p>
            <a:r>
              <a:rPr lang="en-AU" altLang="zh-TW" sz="2800" b="1" dirty="0">
                <a:solidFill>
                  <a:schemeClr val="bg1"/>
                </a:solidFill>
                <a:latin typeface="AIA Everest" charset="0"/>
                <a:ea typeface="AIA Everest" charset="0"/>
                <a:cs typeface="AIA Everest" charset="0"/>
              </a:rPr>
              <a:t>Event Case Study</a:t>
            </a:r>
          </a:p>
          <a:p>
            <a:endParaRPr lang="en-US" sz="2800" b="1" dirty="0">
              <a:solidFill>
                <a:schemeClr val="bg1"/>
              </a:solidFill>
              <a:latin typeface="+mn-lt"/>
              <a:ea typeface="AIA Everest" charset="0"/>
              <a:cs typeface="AIA Everest" charset="0"/>
            </a:endParaRPr>
          </a:p>
        </p:txBody>
      </p:sp>
      <p:pic>
        <p:nvPicPr>
          <p:cNvPr id="13" name="Picture 12">
            <a:extLst>
              <a:ext uri="{FF2B5EF4-FFF2-40B4-BE49-F238E27FC236}">
                <a16:creationId xmlns:a16="http://schemas.microsoft.com/office/drawing/2014/main" id="{5DFE6E94-F335-A44A-AD8A-56C3FA09FF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5" r="16470"/>
          <a:stretch/>
        </p:blipFill>
        <p:spPr>
          <a:xfrm>
            <a:off x="0" y="0"/>
            <a:ext cx="5540189" cy="6858000"/>
          </a:xfrm>
          <a:prstGeom prst="rect">
            <a:avLst/>
          </a:prstGeom>
        </p:spPr>
      </p:pic>
      <p:sp>
        <p:nvSpPr>
          <p:cNvPr id="2" name="Rectangle 1">
            <a:extLst>
              <a:ext uri="{FF2B5EF4-FFF2-40B4-BE49-F238E27FC236}">
                <a16:creationId xmlns:a16="http://schemas.microsoft.com/office/drawing/2014/main" id="{CD6EC63E-14E4-4CD4-9672-F1BF320714B7}"/>
              </a:ext>
            </a:extLst>
          </p:cNvPr>
          <p:cNvSpPr/>
          <p:nvPr/>
        </p:nvSpPr>
        <p:spPr>
          <a:xfrm>
            <a:off x="5981134" y="1984211"/>
            <a:ext cx="5954804" cy="2893100"/>
          </a:xfrm>
          <a:prstGeom prst="rect">
            <a:avLst/>
          </a:prstGeom>
        </p:spPr>
        <p:txBody>
          <a:bodyPr wrap="square">
            <a:spAutoFit/>
          </a:bodyPr>
          <a:lstStyle/>
          <a:p>
            <a:r>
              <a:rPr lang="en-GB" sz="1400" b="1" dirty="0">
                <a:solidFill>
                  <a:srgbClr val="595959"/>
                </a:solidFill>
                <a:latin typeface="AIA Everest" panose="00000500000000000000" pitchFamily="50" charset="0"/>
              </a:rPr>
              <a:t>Event Type: </a:t>
            </a:r>
            <a:r>
              <a:rPr lang="en-US" sz="1400" dirty="0">
                <a:solidFill>
                  <a:srgbClr val="595959"/>
                </a:solidFill>
                <a:latin typeface="AIA Everest" panose="00000500000000000000" pitchFamily="50" charset="0"/>
              </a:rPr>
              <a:t>Rugby World Cup Fan Zone</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No. of Days: </a:t>
            </a:r>
            <a:r>
              <a:rPr lang="en-GB" sz="1400" dirty="0">
                <a:solidFill>
                  <a:srgbClr val="595959"/>
                </a:solidFill>
                <a:latin typeface="AIA Everest" panose="00000500000000000000" pitchFamily="50" charset="0"/>
              </a:rPr>
              <a:t>44 days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Attendees:	</a:t>
            </a:r>
            <a:r>
              <a:rPr lang="en-GB" sz="1400" dirty="0">
                <a:solidFill>
                  <a:srgbClr val="595959"/>
                </a:solidFill>
                <a:latin typeface="AIA Everest" panose="00000500000000000000" pitchFamily="50" charset="0"/>
              </a:rPr>
              <a:t>22,000+</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Objective</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To </a:t>
            </a:r>
            <a:r>
              <a:rPr lang="en-US" sz="1400" dirty="0">
                <a:solidFill>
                  <a:srgbClr val="595959"/>
                </a:solidFill>
                <a:latin typeface="AIA Everest" panose="00000500000000000000" pitchFamily="50" charset="0"/>
              </a:rPr>
              <a:t>create the key destination in Hong Kong to watch the Rugby World Cup. </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Event</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Working collaboratively with the Hong Kong Rugby Union, we successfully organised and operated Hong Kong’s only outdoor Rugby Fan Zone. With attendance of 1,100+ guests on prime games, we gave the Hong Kong community the greatest outdoor viewing experience for the Rugby World Cup. </a:t>
            </a:r>
            <a:endParaRPr lang="en-AU" sz="1400" dirty="0">
              <a:solidFill>
                <a:srgbClr val="595959"/>
              </a:solidFill>
              <a:latin typeface="AIA Everest" panose="00000500000000000000" pitchFamily="50" charset="0"/>
            </a:endParaRPr>
          </a:p>
        </p:txBody>
      </p:sp>
      <p:pic>
        <p:nvPicPr>
          <p:cNvPr id="10" name="Picture 9" descr="A group of people standing in front of a crowd&#10;&#10;Description automatically generated">
            <a:extLst>
              <a:ext uri="{FF2B5EF4-FFF2-40B4-BE49-F238E27FC236}">
                <a16:creationId xmlns:a16="http://schemas.microsoft.com/office/drawing/2014/main" id="{B989FD69-8091-EF49-B63F-CC42C1933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28"/>
            <a:ext cx="5540189" cy="3509094"/>
          </a:xfrm>
          <a:prstGeom prst="rect">
            <a:avLst/>
          </a:prstGeom>
        </p:spPr>
      </p:pic>
      <p:pic>
        <p:nvPicPr>
          <p:cNvPr id="12" name="Picture 11" descr="A boat with a city in the background&#10;&#10;Description automatically generated">
            <a:extLst>
              <a:ext uri="{FF2B5EF4-FFF2-40B4-BE49-F238E27FC236}">
                <a16:creationId xmlns:a16="http://schemas.microsoft.com/office/drawing/2014/main" id="{26DC0C0F-644B-9941-B058-D21A902DD35C}"/>
              </a:ext>
            </a:extLst>
          </p:cNvPr>
          <p:cNvPicPr>
            <a:picLocks noChangeAspect="1"/>
          </p:cNvPicPr>
          <p:nvPr/>
        </p:nvPicPr>
        <p:blipFill rotWithShape="1">
          <a:blip r:embed="rId7">
            <a:extLst>
              <a:ext uri="{28A0092B-C50C-407E-A947-70E740481C1C}">
                <a14:useLocalDpi xmlns:a14="http://schemas.microsoft.com/office/drawing/2010/main" val="0"/>
              </a:ext>
            </a:extLst>
          </a:blip>
          <a:srcRect b="9098"/>
          <a:stretch/>
        </p:blipFill>
        <p:spPr>
          <a:xfrm>
            <a:off x="0" y="3500563"/>
            <a:ext cx="5540189" cy="3357437"/>
          </a:xfrm>
          <a:prstGeom prst="rect">
            <a:avLst/>
          </a:prstGeom>
        </p:spPr>
      </p:pic>
    </p:spTree>
    <p:extLst>
      <p:ext uri="{BB962C8B-B14F-4D97-AF65-F5344CB8AC3E}">
        <p14:creationId xmlns:p14="http://schemas.microsoft.com/office/powerpoint/2010/main" val="86535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2" name="Rectangle 1">
            <a:extLst>
              <a:ext uri="{FF2B5EF4-FFF2-40B4-BE49-F238E27FC236}">
                <a16:creationId xmlns:a16="http://schemas.microsoft.com/office/drawing/2014/main" id="{CD6EC63E-14E4-4CD4-9672-F1BF320714B7}"/>
              </a:ext>
            </a:extLst>
          </p:cNvPr>
          <p:cNvSpPr/>
          <p:nvPr/>
        </p:nvSpPr>
        <p:spPr>
          <a:xfrm>
            <a:off x="560296" y="2319353"/>
            <a:ext cx="4926104" cy="2677656"/>
          </a:xfrm>
          <a:prstGeom prst="rect">
            <a:avLst/>
          </a:prstGeom>
        </p:spPr>
        <p:txBody>
          <a:bodyPr wrap="square">
            <a:spAutoFit/>
          </a:bodyPr>
          <a:lstStyle/>
          <a:p>
            <a:r>
              <a:rPr lang="en-GB" sz="1400" b="1" dirty="0">
                <a:solidFill>
                  <a:srgbClr val="595959"/>
                </a:solidFill>
                <a:latin typeface="AIA Everest" panose="00000500000000000000" pitchFamily="50" charset="0"/>
              </a:rPr>
              <a:t>Event Type: </a:t>
            </a:r>
            <a:r>
              <a:rPr lang="en-US" sz="1400" dirty="0">
                <a:solidFill>
                  <a:srgbClr val="595959"/>
                </a:solidFill>
                <a:latin typeface="AIA Everest" panose="00000500000000000000" pitchFamily="50" charset="0"/>
              </a:rPr>
              <a:t>Health and wellness event</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No. of Days: </a:t>
            </a:r>
            <a:r>
              <a:rPr lang="en-GB" sz="1400" dirty="0">
                <a:solidFill>
                  <a:srgbClr val="595959"/>
                </a:solidFill>
                <a:latin typeface="AIA Everest" panose="00000500000000000000" pitchFamily="50" charset="0"/>
              </a:rPr>
              <a:t>1 day</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Attendees:</a:t>
            </a:r>
            <a:r>
              <a:rPr lang="en-GB" sz="1400" dirty="0">
                <a:solidFill>
                  <a:srgbClr val="595959"/>
                </a:solidFill>
                <a:latin typeface="AIA Everest" panose="00000500000000000000" pitchFamily="50" charset="0"/>
              </a:rPr>
              <a:t> 220+</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Objective</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To </a:t>
            </a:r>
            <a:r>
              <a:rPr lang="en-US" sz="1400" dirty="0">
                <a:solidFill>
                  <a:srgbClr val="595959"/>
                </a:solidFill>
                <a:latin typeface="AIA Everest" panose="00000500000000000000" pitchFamily="50" charset="0"/>
              </a:rPr>
              <a:t>celebrate health and fitness in Hong Kong and to promote the Hong Kong Living brand.</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Event</a:t>
            </a:r>
            <a:endParaRPr lang="en-AU" sz="1400" dirty="0">
              <a:solidFill>
                <a:srgbClr val="595959"/>
              </a:solidFill>
              <a:latin typeface="AIA Everest" panose="00000500000000000000" pitchFamily="50" charset="0"/>
            </a:endParaRPr>
          </a:p>
          <a:p>
            <a:r>
              <a:rPr lang="en-US" sz="1400" dirty="0">
                <a:solidFill>
                  <a:srgbClr val="595959"/>
                </a:solidFill>
                <a:latin typeface="AIA Everest" panose="00000500000000000000" pitchFamily="50" charset="0"/>
              </a:rPr>
              <a:t>A full day of sports, yoga and dance programming and an outdoor market offering foods, goods and services that promote a healthy lifestyle.</a:t>
            </a:r>
            <a:endParaRPr lang="en-AU" sz="1400" dirty="0">
              <a:solidFill>
                <a:srgbClr val="595959"/>
              </a:solidFill>
              <a:latin typeface="AIA Everest" panose="00000500000000000000" pitchFamily="50" charset="0"/>
            </a:endParaRPr>
          </a:p>
        </p:txBody>
      </p:sp>
      <p:pic>
        <p:nvPicPr>
          <p:cNvPr id="7" name="Picture 6" descr="A picture containing sky, outdoor, grass, building&#10;&#10;Description automatically generated">
            <a:extLst>
              <a:ext uri="{FF2B5EF4-FFF2-40B4-BE49-F238E27FC236}">
                <a16:creationId xmlns:a16="http://schemas.microsoft.com/office/drawing/2014/main" id="{19E50CD6-A29A-4630-990E-15CC7AEC0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343" y="-4926"/>
            <a:ext cx="5747657" cy="3831770"/>
          </a:xfrm>
          <a:prstGeom prst="rect">
            <a:avLst/>
          </a:prstGeom>
        </p:spPr>
      </p:pic>
      <p:sp>
        <p:nvSpPr>
          <p:cNvPr id="8" name="Title 1"/>
          <p:cNvSpPr txBox="1">
            <a:spLocks/>
          </p:cNvSpPr>
          <p:nvPr/>
        </p:nvSpPr>
        <p:spPr>
          <a:xfrm>
            <a:off x="512671" y="420914"/>
            <a:ext cx="10841129" cy="113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zh-TW" b="1" dirty="0">
                <a:solidFill>
                  <a:schemeClr val="bg1"/>
                </a:solidFill>
                <a:latin typeface="AIA Everest" charset="0"/>
                <a:ea typeface="AIA Everest" charset="0"/>
                <a:cs typeface="AIA Everest" charset="0"/>
              </a:rPr>
              <a:t>Hong Kong Living</a:t>
            </a:r>
          </a:p>
          <a:p>
            <a:r>
              <a:rPr lang="en-AU" altLang="zh-TW" sz="2800" b="1" dirty="0">
                <a:solidFill>
                  <a:schemeClr val="bg1"/>
                </a:solidFill>
                <a:latin typeface="AIA Everest" charset="0"/>
                <a:ea typeface="AIA Everest" charset="0"/>
                <a:cs typeface="AIA Everest" charset="0"/>
              </a:rPr>
              <a:t>Event Case Study</a:t>
            </a:r>
          </a:p>
          <a:p>
            <a:endParaRPr lang="en-US" sz="2800" b="1" dirty="0">
              <a:solidFill>
                <a:schemeClr val="bg1"/>
              </a:solidFill>
              <a:latin typeface="+mn-lt"/>
              <a:ea typeface="AIA Everest" charset="0"/>
              <a:cs typeface="AIA Everest" charset="0"/>
            </a:endParaRPr>
          </a:p>
        </p:txBody>
      </p:sp>
      <p:pic>
        <p:nvPicPr>
          <p:cNvPr id="10" name="Picture 9" descr="A group of people walking in front of a crowd&#10;&#10;Description automatically generated">
            <a:extLst>
              <a:ext uri="{FF2B5EF4-FFF2-40B4-BE49-F238E27FC236}">
                <a16:creationId xmlns:a16="http://schemas.microsoft.com/office/drawing/2014/main" id="{E3EB66AA-C199-CB4A-9A86-6480C45AB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144" y="0"/>
            <a:ext cx="5743856" cy="3826844"/>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4A21D29F-79A3-0F4C-898B-000517F29957}"/>
              </a:ext>
            </a:extLst>
          </p:cNvPr>
          <p:cNvPicPr>
            <a:picLocks noChangeAspect="1"/>
          </p:cNvPicPr>
          <p:nvPr/>
        </p:nvPicPr>
        <p:blipFill rotWithShape="1">
          <a:blip r:embed="rId7">
            <a:extLst>
              <a:ext uri="{28A0092B-C50C-407E-A947-70E740481C1C}">
                <a14:useLocalDpi xmlns:a14="http://schemas.microsoft.com/office/drawing/2010/main" val="0"/>
              </a:ext>
            </a:extLst>
          </a:blip>
          <a:srcRect t="18824"/>
          <a:stretch/>
        </p:blipFill>
        <p:spPr>
          <a:xfrm>
            <a:off x="6444342" y="3749456"/>
            <a:ext cx="5747658" cy="3108543"/>
          </a:xfrm>
          <a:prstGeom prst="rect">
            <a:avLst/>
          </a:prstGeom>
        </p:spPr>
      </p:pic>
    </p:spTree>
    <p:extLst>
      <p:ext uri="{BB962C8B-B14F-4D97-AF65-F5344CB8AC3E}">
        <p14:creationId xmlns:p14="http://schemas.microsoft.com/office/powerpoint/2010/main" val="7821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6" name="Title 1"/>
          <p:cNvSpPr txBox="1">
            <a:spLocks/>
          </p:cNvSpPr>
          <p:nvPr/>
        </p:nvSpPr>
        <p:spPr>
          <a:xfrm>
            <a:off x="5981134" y="420914"/>
            <a:ext cx="10841129" cy="113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zh-TW" b="1" dirty="0">
                <a:solidFill>
                  <a:schemeClr val="bg1"/>
                </a:solidFill>
                <a:latin typeface="AIA Everest" charset="0"/>
                <a:ea typeface="AIA Everest" charset="0"/>
                <a:cs typeface="AIA Everest" charset="0"/>
              </a:rPr>
              <a:t>Moonlit Movies</a:t>
            </a:r>
          </a:p>
          <a:p>
            <a:r>
              <a:rPr lang="en-AU" altLang="zh-TW" sz="2800" b="1" dirty="0">
                <a:solidFill>
                  <a:schemeClr val="bg1"/>
                </a:solidFill>
                <a:latin typeface="AIA Everest" charset="0"/>
                <a:ea typeface="AIA Everest" charset="0"/>
                <a:cs typeface="AIA Everest" charset="0"/>
              </a:rPr>
              <a:t>Event Case Study</a:t>
            </a:r>
          </a:p>
          <a:p>
            <a:endParaRPr lang="en-US" sz="2800" b="1" dirty="0">
              <a:solidFill>
                <a:schemeClr val="bg1"/>
              </a:solidFill>
              <a:latin typeface="+mn-lt"/>
              <a:ea typeface="AIA Everest" charset="0"/>
              <a:cs typeface="AIA Everest" charset="0"/>
            </a:endParaRPr>
          </a:p>
        </p:txBody>
      </p:sp>
      <p:sp>
        <p:nvSpPr>
          <p:cNvPr id="2" name="Rectangle 1">
            <a:extLst>
              <a:ext uri="{FF2B5EF4-FFF2-40B4-BE49-F238E27FC236}">
                <a16:creationId xmlns:a16="http://schemas.microsoft.com/office/drawing/2014/main" id="{CD6EC63E-14E4-4CD4-9672-F1BF320714B7}"/>
              </a:ext>
            </a:extLst>
          </p:cNvPr>
          <p:cNvSpPr/>
          <p:nvPr/>
        </p:nvSpPr>
        <p:spPr>
          <a:xfrm>
            <a:off x="5981134" y="1984211"/>
            <a:ext cx="5954804" cy="3754874"/>
          </a:xfrm>
          <a:prstGeom prst="rect">
            <a:avLst/>
          </a:prstGeom>
        </p:spPr>
        <p:txBody>
          <a:bodyPr wrap="square">
            <a:spAutoFit/>
          </a:bodyPr>
          <a:lstStyle/>
          <a:p>
            <a:r>
              <a:rPr lang="en-GB" sz="1400" b="1" dirty="0">
                <a:solidFill>
                  <a:srgbClr val="595959"/>
                </a:solidFill>
                <a:latin typeface="AIA Everest" panose="00000500000000000000" pitchFamily="50" charset="0"/>
              </a:rPr>
              <a:t>Event Type: </a:t>
            </a:r>
            <a:r>
              <a:rPr lang="en-US" sz="1400" dirty="0">
                <a:solidFill>
                  <a:srgbClr val="595959"/>
                </a:solidFill>
                <a:latin typeface="AIA Everest" panose="00000500000000000000" pitchFamily="50" charset="0"/>
              </a:rPr>
              <a:t>Outdoor cinema</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No. of Days: </a:t>
            </a:r>
            <a:r>
              <a:rPr lang="en-GB" sz="1400" dirty="0">
                <a:solidFill>
                  <a:srgbClr val="595959"/>
                </a:solidFill>
                <a:latin typeface="AIA Everest" panose="00000500000000000000" pitchFamily="50" charset="0"/>
              </a:rPr>
              <a:t>15 days</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Attendees:</a:t>
            </a:r>
            <a:r>
              <a:rPr lang="en-GB" sz="1400" dirty="0">
                <a:solidFill>
                  <a:srgbClr val="595959"/>
                </a:solidFill>
                <a:latin typeface="AIA Everest" panose="00000500000000000000" pitchFamily="50" charset="0"/>
              </a:rPr>
              <a:t> 3,000+ </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Objective</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To give the Hong Kong community an outdoor movie-viewing experience and to get into the festive spirit in the lead up to Christmas. </a:t>
            </a:r>
          </a:p>
          <a:p>
            <a:r>
              <a:rPr lang="en-GB" sz="1400" b="1"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Event</a:t>
            </a:r>
            <a:endParaRPr lang="en-AU" sz="1400" dirty="0">
              <a:solidFill>
                <a:srgbClr val="595959"/>
              </a:solidFill>
              <a:latin typeface="AIA Everest" panose="00000500000000000000" pitchFamily="50" charset="0"/>
            </a:endParaRPr>
          </a:p>
          <a:p>
            <a:r>
              <a:rPr lang="en-US" sz="1400" dirty="0">
                <a:solidFill>
                  <a:srgbClr val="595959"/>
                </a:solidFill>
                <a:latin typeface="AIA Everest" panose="00000500000000000000" pitchFamily="50" charset="0"/>
              </a:rPr>
              <a:t>Moonlit Movies featured 20 movie showings over 15 days – either afternoon or evening (or both) showings including Christmas classics, family blockbusters and romantic comedies. To compliment the movies there was an eclectic mix of F&amp;B options available; including popcorn, candy floss, mulled wine, hot dogs and more. </a:t>
            </a:r>
          </a:p>
          <a:p>
            <a:endParaRPr lang="en-US" sz="1400" dirty="0">
              <a:solidFill>
                <a:srgbClr val="595959"/>
              </a:solidFill>
              <a:latin typeface="AIA Everest" panose="00000500000000000000" pitchFamily="50" charset="0"/>
            </a:endParaRPr>
          </a:p>
          <a:p>
            <a:r>
              <a:rPr lang="en-US" sz="1400" dirty="0">
                <a:solidFill>
                  <a:srgbClr val="595959"/>
                </a:solidFill>
                <a:latin typeface="AIA Everest" panose="00000500000000000000" pitchFamily="50" charset="0"/>
              </a:rPr>
              <a:t>Guests were invited to set up picnic blankets, rent bean bags, grab some snacks and enjoy the movies on the huge LED screen. </a:t>
            </a:r>
            <a:endParaRPr lang="en-AU" sz="1400" dirty="0">
              <a:solidFill>
                <a:srgbClr val="595959"/>
              </a:solidFill>
              <a:latin typeface="AIA Everest" panose="00000500000000000000" pitchFamily="50"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745" r="16470"/>
          <a:stretch/>
        </p:blipFill>
        <p:spPr>
          <a:xfrm>
            <a:off x="0" y="0"/>
            <a:ext cx="5540189" cy="6858000"/>
          </a:xfrm>
          <a:prstGeom prst="rect">
            <a:avLst/>
          </a:prstGeom>
        </p:spPr>
      </p:pic>
      <p:pic>
        <p:nvPicPr>
          <p:cNvPr id="10" name="Picture 9" descr="A picture containing table, sitting, food, large&#10;&#10;Description automatically generated">
            <a:extLst>
              <a:ext uri="{FF2B5EF4-FFF2-40B4-BE49-F238E27FC236}">
                <a16:creationId xmlns:a16="http://schemas.microsoft.com/office/drawing/2014/main" id="{E5AA943B-0370-9844-B2CB-A8A5EAA1CB8D}"/>
              </a:ext>
            </a:extLst>
          </p:cNvPr>
          <p:cNvPicPr>
            <a:picLocks noChangeAspect="1"/>
          </p:cNvPicPr>
          <p:nvPr/>
        </p:nvPicPr>
        <p:blipFill rotWithShape="1">
          <a:blip r:embed="rId6">
            <a:extLst>
              <a:ext uri="{28A0092B-C50C-407E-A947-70E740481C1C}">
                <a14:useLocalDpi xmlns:a14="http://schemas.microsoft.com/office/drawing/2010/main" val="0"/>
              </a:ext>
            </a:extLst>
          </a:blip>
          <a:srcRect t="12731"/>
          <a:stretch/>
        </p:blipFill>
        <p:spPr>
          <a:xfrm>
            <a:off x="0" y="-18294"/>
            <a:ext cx="5540189" cy="6876294"/>
          </a:xfrm>
          <a:prstGeom prst="rect">
            <a:avLst/>
          </a:prstGeom>
        </p:spPr>
      </p:pic>
    </p:spTree>
    <p:extLst>
      <p:ext uri="{BB962C8B-B14F-4D97-AF65-F5344CB8AC3E}">
        <p14:creationId xmlns:p14="http://schemas.microsoft.com/office/powerpoint/2010/main" val="362978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99545" y="4780170"/>
            <a:ext cx="12192000" cy="15115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a:lnSpc>
                <a:spcPct val="150000"/>
              </a:lnSpc>
              <a:spcBef>
                <a:spcPts val="0"/>
              </a:spcBef>
              <a:buNone/>
            </a:pPr>
            <a:r>
              <a:rPr lang="en-US" sz="1400" dirty="0">
                <a:solidFill>
                  <a:prstClr val="white"/>
                </a:solidFill>
                <a:latin typeface="Open Sans" charset="0"/>
                <a:ea typeface="Open Sans" charset="0"/>
                <a:cs typeface="Open Sans" charset="0"/>
              </a:rPr>
              <a:t>www. </a:t>
            </a:r>
            <a:r>
              <a:rPr lang="en-US" sz="1400" dirty="0" err="1">
                <a:solidFill>
                  <a:prstClr val="white"/>
                </a:solidFill>
                <a:latin typeface="Open Sans" charset="0"/>
                <a:ea typeface="Open Sans" charset="0"/>
                <a:cs typeface="Open Sans" charset="0"/>
              </a:rPr>
              <a:t>hkow.hk</a:t>
            </a:r>
            <a:endParaRPr kumimoji="0" lang="en-US" sz="1400" b="0" i="0" u="none" strike="noStrike" kern="1200" cap="none" spc="0" normalizeH="0" baseline="0" noProof="0" dirty="0">
              <a:ln>
                <a:noFill/>
              </a:ln>
              <a:solidFill>
                <a:prstClr val="white"/>
              </a:solidFill>
              <a:effectLst/>
              <a:uLnTx/>
              <a:uFillTx/>
              <a:latin typeface="Open Sans" charset="0"/>
              <a:ea typeface="Open Sans" charset="0"/>
              <a:cs typeface="Open Sans" charset="0"/>
            </a:endParaRPr>
          </a:p>
        </p:txBody>
      </p:sp>
      <p:pic>
        <p:nvPicPr>
          <p:cNvPr id="11" name="Picture 10">
            <a:extLst>
              <a:ext uri="{FF2B5EF4-FFF2-40B4-BE49-F238E27FC236}">
                <a16:creationId xmlns:a16="http://schemas.microsoft.com/office/drawing/2014/main" id="{CA6E1E7B-E066-FA4A-9FAF-8B9FC3A308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970"/>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8136B65-6AD1-2748-ABC5-DF1605EDE6E8}"/>
              </a:ext>
            </a:extLst>
          </p:cNvPr>
          <p:cNvSpPr/>
          <p:nvPr/>
        </p:nvSpPr>
        <p:spPr>
          <a:xfrm>
            <a:off x="3588979" y="3613006"/>
            <a:ext cx="5014041" cy="738664"/>
          </a:xfrm>
          <a:prstGeom prst="rect">
            <a:avLst/>
          </a:prstGeom>
        </p:spPr>
        <p:txBody>
          <a:bodyPr wrap="square">
            <a:spAutoFit/>
          </a:bodyPr>
          <a:lstStyle/>
          <a:p>
            <a:pPr algn="ctr" defTabSz="321457">
              <a:defRPr sz="2400">
                <a:solidFill>
                  <a:srgbClr val="000000"/>
                </a:solidFill>
                <a:latin typeface="+mn-lt"/>
                <a:ea typeface="+mn-ea"/>
                <a:cs typeface="+mn-cs"/>
                <a:sym typeface="Helvetica Neue Light"/>
              </a:defRPr>
            </a:pPr>
            <a:r>
              <a:rPr lang="en-US" sz="2100" dirty="0">
                <a:solidFill>
                  <a:schemeClr val="bg1"/>
                </a:solidFill>
                <a:latin typeface="AIA Everest" panose="00000500000000000000" pitchFamily="50" charset="0"/>
              </a:rPr>
              <a:t>For more information please contact: </a:t>
            </a:r>
            <a:r>
              <a:rPr lang="en-US" sz="2100" dirty="0">
                <a:solidFill>
                  <a:schemeClr val="bg1"/>
                </a:solidFill>
                <a:latin typeface="AIA Everest" panose="00000500000000000000" pitchFamily="50" charset="0"/>
                <a:hlinkClick r:id="rId3"/>
              </a:rPr>
              <a:t>enquiries@hkow.hk</a:t>
            </a:r>
            <a:r>
              <a:rPr lang="en-US" sz="2100" dirty="0">
                <a:solidFill>
                  <a:schemeClr val="bg1"/>
                </a:solidFill>
                <a:latin typeface="AIA Everest" panose="00000500000000000000" pitchFamily="50" charset="0"/>
              </a:rPr>
              <a:t> </a:t>
            </a:r>
          </a:p>
        </p:txBody>
      </p:sp>
      <p:cxnSp>
        <p:nvCxnSpPr>
          <p:cNvPr id="9" name="Straight Connector 8"/>
          <p:cNvCxnSpPr/>
          <p:nvPr/>
        </p:nvCxnSpPr>
        <p:spPr>
          <a:xfrm>
            <a:off x="5893174" y="1863553"/>
            <a:ext cx="10800" cy="108000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0388" y="1963797"/>
            <a:ext cx="1560912" cy="7536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502" y="1783479"/>
            <a:ext cx="2033082" cy="1213212"/>
          </a:xfrm>
          <a:prstGeom prst="rect">
            <a:avLst/>
          </a:prstGeom>
        </p:spPr>
      </p:pic>
    </p:spTree>
    <p:extLst>
      <p:ext uri="{BB962C8B-B14F-4D97-AF65-F5344CB8AC3E}">
        <p14:creationId xmlns:p14="http://schemas.microsoft.com/office/powerpoint/2010/main" val="324464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sp>
        <p:nvSpPr>
          <p:cNvPr id="2" name="Title 1"/>
          <p:cNvSpPr>
            <a:spLocks noGrp="1"/>
          </p:cNvSpPr>
          <p:nvPr>
            <p:ph type="title"/>
          </p:nvPr>
        </p:nvSpPr>
        <p:spPr>
          <a:xfrm>
            <a:off x="838200" y="226363"/>
            <a:ext cx="10515600" cy="1325563"/>
          </a:xfrm>
        </p:spPr>
        <p:txBody>
          <a:bodyPr>
            <a:normAutofit/>
          </a:bodyPr>
          <a:lstStyle/>
          <a:p>
            <a:br>
              <a:rPr lang="en-US" sz="3200" b="1" dirty="0">
                <a:solidFill>
                  <a:schemeClr val="bg1"/>
                </a:solidFill>
                <a:latin typeface="+mn-lt"/>
                <a:ea typeface="AIA Everest ExtraBold" charset="0"/>
                <a:cs typeface="AIA Everest ExtraBold" charset="0"/>
              </a:rPr>
            </a:br>
            <a:endParaRPr lang="en-US" sz="2800" b="1" dirty="0">
              <a:solidFill>
                <a:schemeClr val="bg1"/>
              </a:solidFill>
              <a:latin typeface="+mn-lt"/>
              <a:ea typeface="AIA Everest" charset="0"/>
              <a:cs typeface="AIA Everest" charset="0"/>
            </a:endParaRPr>
          </a:p>
        </p:txBody>
      </p:sp>
      <p:sp>
        <p:nvSpPr>
          <p:cNvPr id="8" name="Slide Number Placeholder 7"/>
          <p:cNvSpPr>
            <a:spLocks noGrp="1"/>
          </p:cNvSpPr>
          <p:nvPr>
            <p:ph type="sldNum" sz="quarter" idx="12"/>
          </p:nvPr>
        </p:nvSpPr>
        <p:spPr>
          <a:xfrm>
            <a:off x="7628965" y="7741397"/>
            <a:ext cx="2743200" cy="365125"/>
          </a:xfrm>
        </p:spPr>
        <p:txBody>
          <a:bodyPr/>
          <a:lstStyle/>
          <a:p>
            <a:fld id="{718134C6-E981-A345-9355-FD35EA21A9D2}" type="slidenum">
              <a:rPr lang="en-US" smtClean="0"/>
              <a:t>2</a:t>
            </a:fld>
            <a:endParaRPr lang="en-US" dirty="0"/>
          </a:p>
        </p:txBody>
      </p:sp>
      <p:sp>
        <p:nvSpPr>
          <p:cNvPr id="10" name="TextBox 9"/>
          <p:cNvSpPr txBox="1"/>
          <p:nvPr/>
        </p:nvSpPr>
        <p:spPr>
          <a:xfrm>
            <a:off x="375544" y="4307566"/>
            <a:ext cx="5324354" cy="2154436"/>
          </a:xfrm>
          <a:prstGeom prst="rect">
            <a:avLst/>
          </a:prstGeom>
          <a:noFill/>
        </p:spPr>
        <p:txBody>
          <a:bodyPr wrap="square" rtlCol="0">
            <a:spAutoFit/>
          </a:bodyPr>
          <a:lstStyle/>
          <a:p>
            <a:endParaRPr lang="en-US" sz="1600" b="1" dirty="0">
              <a:ea typeface="AIA Everest ExtraBold" charset="0"/>
              <a:cs typeface="AIA Everest ExtraBold" charset="0"/>
            </a:endParaRPr>
          </a:p>
          <a:p>
            <a:endParaRPr lang="en-US" sz="1600" b="1" dirty="0">
              <a:ea typeface="AIA Everest ExtraBold" charset="0"/>
              <a:cs typeface="AIA Everest ExtraBold" charset="0"/>
            </a:endParaRPr>
          </a:p>
          <a:p>
            <a:endParaRPr lang="en-US" sz="1600" b="1" dirty="0">
              <a:ea typeface="AIA Everest ExtraBold" charset="0"/>
              <a:cs typeface="AIA Everest ExtraBold" charset="0"/>
            </a:endParaRPr>
          </a:p>
          <a:p>
            <a:endParaRPr lang="en-US" sz="1600" b="1" dirty="0">
              <a:ea typeface="AIA Everest ExtraBold" charset="0"/>
              <a:cs typeface="AIA Everest ExtraBold" charset="0"/>
            </a:endParaRPr>
          </a:p>
          <a:p>
            <a:endParaRPr lang="en-US" sz="1600" b="1" dirty="0">
              <a:ea typeface="AIA Everest ExtraBold" charset="0"/>
              <a:cs typeface="AIA Everest ExtraBold" charset="0"/>
            </a:endParaRPr>
          </a:p>
          <a:p>
            <a:pPr>
              <a:tabLst>
                <a:tab pos="3063875" algn="l"/>
              </a:tabLst>
            </a:pPr>
            <a:endParaRPr lang="en-US" dirty="0">
              <a:latin typeface="AIA Everest" charset="0"/>
              <a:ea typeface="AIA Everest" charset="0"/>
              <a:cs typeface="AIA Everest" charset="0"/>
            </a:endParaRPr>
          </a:p>
          <a:p>
            <a:endParaRPr lang="en-US" dirty="0">
              <a:latin typeface="AIA Everest" charset="0"/>
              <a:ea typeface="AIA Everest" charset="0"/>
              <a:cs typeface="AIA Everest" charset="0"/>
            </a:endParaRPr>
          </a:p>
          <a:p>
            <a:endParaRPr lang="en-US" dirty="0">
              <a:latin typeface="AIA Everest" charset="0"/>
              <a:ea typeface="AIA Everest" charset="0"/>
              <a:cs typeface="AIA Everest"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8258" y="5962328"/>
            <a:ext cx="1085371" cy="5962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19" name="object 10">
            <a:extLst>
              <a:ext uri="{FF2B5EF4-FFF2-40B4-BE49-F238E27FC236}">
                <a16:creationId xmlns:a16="http://schemas.microsoft.com/office/drawing/2014/main" id="{EF521A34-4D7B-46DF-92CD-4AF49BE2C18C}"/>
              </a:ext>
            </a:extLst>
          </p:cNvPr>
          <p:cNvSpPr txBox="1"/>
          <p:nvPr/>
        </p:nvSpPr>
        <p:spPr>
          <a:xfrm>
            <a:off x="527835" y="2228504"/>
            <a:ext cx="3560599" cy="1880002"/>
          </a:xfrm>
          <a:prstGeom prst="rect">
            <a:avLst/>
          </a:prstGeom>
        </p:spPr>
        <p:txBody>
          <a:bodyPr vert="horz" wrap="square" lIns="0" tIns="12700" rIns="0" bIns="0" rtlCol="0">
            <a:spAutoFit/>
          </a:bodyPr>
          <a:lstStyle/>
          <a:p>
            <a:pPr marL="12700">
              <a:spcBef>
                <a:spcPts val="200"/>
              </a:spcBef>
            </a:pPr>
            <a:r>
              <a:rPr lang="en-AU" altLang="zh-TW" sz="6000" b="1" spc="-5" dirty="0">
                <a:solidFill>
                  <a:srgbClr val="DE2B56"/>
                </a:solidFill>
                <a:latin typeface="AIA Everest ExtraBold"/>
                <a:cs typeface="AIA Everest ExtraBold"/>
              </a:rPr>
              <a:t>3,500,000+</a:t>
            </a:r>
          </a:p>
          <a:p>
            <a:pPr marL="12700">
              <a:spcBef>
                <a:spcPts val="200"/>
              </a:spcBef>
            </a:pPr>
            <a:r>
              <a:rPr lang="en-AU" sz="1400" dirty="0">
                <a:solidFill>
                  <a:schemeClr val="tx1">
                    <a:lumMod val="65000"/>
                    <a:lumOff val="35000"/>
                  </a:schemeClr>
                </a:solidFill>
                <a:latin typeface="AIA Everest" panose="00000500000000000000" pitchFamily="50" charset="0"/>
              </a:rPr>
              <a:t>Attendance since opening</a:t>
            </a:r>
          </a:p>
          <a:p>
            <a:pPr marL="12700">
              <a:lnSpc>
                <a:spcPct val="100000"/>
              </a:lnSpc>
              <a:spcBef>
                <a:spcPts val="200"/>
              </a:spcBef>
            </a:pPr>
            <a:endParaRPr lang="en-AU" sz="4000" dirty="0">
              <a:solidFill>
                <a:srgbClr val="DE2B56"/>
              </a:solidFill>
              <a:latin typeface="AIA Everest ExtraBold"/>
              <a:cs typeface="AIA Everest ExtraBold"/>
            </a:endParaRPr>
          </a:p>
        </p:txBody>
      </p:sp>
      <p:sp>
        <p:nvSpPr>
          <p:cNvPr id="20" name="Title 1">
            <a:extLst>
              <a:ext uri="{FF2B5EF4-FFF2-40B4-BE49-F238E27FC236}">
                <a16:creationId xmlns:a16="http://schemas.microsoft.com/office/drawing/2014/main" id="{51EF3A2B-EEBA-42C0-9388-7F00162A1B7C}"/>
              </a:ext>
            </a:extLst>
          </p:cNvPr>
          <p:cNvSpPr txBox="1">
            <a:spLocks/>
          </p:cNvSpPr>
          <p:nvPr/>
        </p:nvSpPr>
        <p:spPr>
          <a:xfrm>
            <a:off x="539410" y="391280"/>
            <a:ext cx="4389783" cy="834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dirty="0">
                <a:solidFill>
                  <a:schemeClr val="bg1"/>
                </a:solidFill>
                <a:latin typeface="AIA Everest" charset="0"/>
                <a:ea typeface="AIA Everest" charset="0"/>
                <a:cs typeface="AIA Everest" charset="0"/>
              </a:rPr>
              <a:t>Visitor Numbers</a:t>
            </a:r>
            <a:endParaRPr lang="en-US" sz="2800" b="1" dirty="0">
              <a:solidFill>
                <a:schemeClr val="bg1"/>
              </a:solidFill>
              <a:latin typeface="AIA Everest" charset="0"/>
              <a:ea typeface="AIA Everest" charset="0"/>
              <a:cs typeface="AIA Everest" charset="0"/>
            </a:endParaRPr>
          </a:p>
        </p:txBody>
      </p:sp>
      <p:sp>
        <p:nvSpPr>
          <p:cNvPr id="21" name="object 10">
            <a:extLst>
              <a:ext uri="{FF2B5EF4-FFF2-40B4-BE49-F238E27FC236}">
                <a16:creationId xmlns:a16="http://schemas.microsoft.com/office/drawing/2014/main" id="{E230580D-6B9C-4153-BB9F-8549A1A89608}"/>
              </a:ext>
            </a:extLst>
          </p:cNvPr>
          <p:cNvSpPr txBox="1"/>
          <p:nvPr/>
        </p:nvSpPr>
        <p:spPr>
          <a:xfrm>
            <a:off x="527835" y="3697473"/>
            <a:ext cx="2751741" cy="1510670"/>
          </a:xfrm>
          <a:prstGeom prst="rect">
            <a:avLst/>
          </a:prstGeom>
        </p:spPr>
        <p:txBody>
          <a:bodyPr vert="horz" wrap="square" lIns="0" tIns="12700" rIns="0" bIns="0" rtlCol="0">
            <a:spAutoFit/>
          </a:bodyPr>
          <a:lstStyle/>
          <a:p>
            <a:pPr marL="12700">
              <a:spcBef>
                <a:spcPts val="200"/>
              </a:spcBef>
            </a:pPr>
            <a:r>
              <a:rPr lang="en-AU" altLang="zh-TW" sz="4000" b="1" spc="-5" dirty="0">
                <a:solidFill>
                  <a:srgbClr val="DE2B56"/>
                </a:solidFill>
                <a:latin typeface="AIA Everest ExtraBold"/>
                <a:cs typeface="AIA Everest ExtraBold"/>
              </a:rPr>
              <a:t>9,476</a:t>
            </a:r>
          </a:p>
          <a:p>
            <a:pPr marL="12700">
              <a:spcBef>
                <a:spcPts val="200"/>
              </a:spcBef>
            </a:pPr>
            <a:r>
              <a:rPr lang="en-AU" sz="1400" dirty="0">
                <a:solidFill>
                  <a:schemeClr val="tx1">
                    <a:lumMod val="65000"/>
                    <a:lumOff val="35000"/>
                  </a:schemeClr>
                </a:solidFill>
                <a:latin typeface="AIA Everest" panose="00000500000000000000" pitchFamily="50" charset="0"/>
              </a:rPr>
              <a:t>Average weekend daily attendance</a:t>
            </a:r>
          </a:p>
          <a:p>
            <a:pPr marL="12700">
              <a:lnSpc>
                <a:spcPct val="100000"/>
              </a:lnSpc>
              <a:spcBef>
                <a:spcPts val="200"/>
              </a:spcBef>
            </a:pPr>
            <a:endParaRPr lang="en-AU" sz="4000" dirty="0">
              <a:solidFill>
                <a:srgbClr val="DE2B56"/>
              </a:solidFill>
              <a:latin typeface="AIA Everest ExtraBold"/>
              <a:cs typeface="AIA Everest ExtraBold"/>
            </a:endParaRPr>
          </a:p>
        </p:txBody>
      </p:sp>
      <p:sp>
        <p:nvSpPr>
          <p:cNvPr id="22" name="object 10">
            <a:extLst>
              <a:ext uri="{FF2B5EF4-FFF2-40B4-BE49-F238E27FC236}">
                <a16:creationId xmlns:a16="http://schemas.microsoft.com/office/drawing/2014/main" id="{4ABDAD85-E56E-4A1E-AB0C-75EA2360CEEF}"/>
              </a:ext>
            </a:extLst>
          </p:cNvPr>
          <p:cNvSpPr txBox="1"/>
          <p:nvPr/>
        </p:nvSpPr>
        <p:spPr>
          <a:xfrm>
            <a:off x="3561758" y="3697473"/>
            <a:ext cx="2817107" cy="1264449"/>
          </a:xfrm>
          <a:prstGeom prst="rect">
            <a:avLst/>
          </a:prstGeom>
        </p:spPr>
        <p:txBody>
          <a:bodyPr vert="horz" wrap="square" lIns="0" tIns="12700" rIns="0" bIns="0" rtlCol="0">
            <a:spAutoFit/>
          </a:bodyPr>
          <a:lstStyle/>
          <a:p>
            <a:pPr marL="12700">
              <a:spcBef>
                <a:spcPts val="200"/>
              </a:spcBef>
            </a:pPr>
            <a:r>
              <a:rPr lang="en-AU" altLang="zh-TW" sz="4000" b="1" spc="-5" dirty="0">
                <a:solidFill>
                  <a:srgbClr val="DE2B56"/>
                </a:solidFill>
                <a:latin typeface="AIA Everest ExtraBold"/>
                <a:cs typeface="AIA Everest ExtraBold"/>
              </a:rPr>
              <a:t>4,526</a:t>
            </a:r>
          </a:p>
          <a:p>
            <a:pPr marL="12700">
              <a:spcBef>
                <a:spcPts val="200"/>
              </a:spcBef>
            </a:pPr>
            <a:r>
              <a:rPr lang="en-AU" sz="1400" dirty="0">
                <a:solidFill>
                  <a:schemeClr val="tx1">
                    <a:lumMod val="65000"/>
                    <a:lumOff val="35000"/>
                  </a:schemeClr>
                </a:solidFill>
                <a:latin typeface="AIA Everest" panose="00000500000000000000" pitchFamily="50" charset="0"/>
              </a:rPr>
              <a:t>Average weekday daily attendance</a:t>
            </a:r>
          </a:p>
          <a:p>
            <a:pPr marL="12700">
              <a:lnSpc>
                <a:spcPct val="100000"/>
              </a:lnSpc>
              <a:spcBef>
                <a:spcPts val="200"/>
              </a:spcBef>
            </a:pPr>
            <a:endParaRPr lang="en-AU" sz="2400" dirty="0">
              <a:solidFill>
                <a:srgbClr val="DE2B56"/>
              </a:solidFill>
              <a:latin typeface="AIA Everest ExtraBold"/>
              <a:cs typeface="AIA Everest ExtraBold"/>
            </a:endParaRPr>
          </a:p>
        </p:txBody>
      </p:sp>
      <p:sp>
        <p:nvSpPr>
          <p:cNvPr id="23" name="object 10">
            <a:extLst>
              <a:ext uri="{FF2B5EF4-FFF2-40B4-BE49-F238E27FC236}">
                <a16:creationId xmlns:a16="http://schemas.microsoft.com/office/drawing/2014/main" id="{E230580D-6B9C-4153-BB9F-8549A1A89608}"/>
              </a:ext>
            </a:extLst>
          </p:cNvPr>
          <p:cNvSpPr txBox="1"/>
          <p:nvPr/>
        </p:nvSpPr>
        <p:spPr>
          <a:xfrm>
            <a:off x="539410" y="4984331"/>
            <a:ext cx="2751741" cy="1510670"/>
          </a:xfrm>
          <a:prstGeom prst="rect">
            <a:avLst/>
          </a:prstGeom>
        </p:spPr>
        <p:txBody>
          <a:bodyPr vert="horz" wrap="square" lIns="0" tIns="12700" rIns="0" bIns="0" rtlCol="0">
            <a:spAutoFit/>
          </a:bodyPr>
          <a:lstStyle/>
          <a:p>
            <a:pPr marL="12700">
              <a:spcBef>
                <a:spcPts val="200"/>
              </a:spcBef>
            </a:pPr>
            <a:r>
              <a:rPr lang="en-AU" altLang="zh-TW" sz="4000" b="1" spc="-5" dirty="0">
                <a:solidFill>
                  <a:srgbClr val="DE2B56"/>
                </a:solidFill>
                <a:latin typeface="AIA Everest ExtraBold"/>
                <a:cs typeface="AIA Everest ExtraBold"/>
              </a:rPr>
              <a:t>83%</a:t>
            </a:r>
          </a:p>
          <a:p>
            <a:pPr marL="12700">
              <a:spcBef>
                <a:spcPts val="200"/>
              </a:spcBef>
            </a:pPr>
            <a:r>
              <a:rPr lang="en-AU" sz="1400" dirty="0">
                <a:solidFill>
                  <a:schemeClr val="tx1">
                    <a:lumMod val="65000"/>
                    <a:lumOff val="35000"/>
                  </a:schemeClr>
                </a:solidFill>
                <a:latin typeface="AIA Everest" panose="00000500000000000000" pitchFamily="50" charset="0"/>
              </a:rPr>
              <a:t>of our visitors are from Hong Kong</a:t>
            </a:r>
          </a:p>
          <a:p>
            <a:pPr marL="12700">
              <a:lnSpc>
                <a:spcPct val="100000"/>
              </a:lnSpc>
              <a:spcBef>
                <a:spcPts val="200"/>
              </a:spcBef>
            </a:pPr>
            <a:endParaRPr lang="en-AU" sz="4000" dirty="0">
              <a:solidFill>
                <a:srgbClr val="DE2B56"/>
              </a:solidFill>
              <a:latin typeface="AIA Everest ExtraBold"/>
              <a:cs typeface="AIA Everest ExtraBold"/>
            </a:endParaRPr>
          </a:p>
        </p:txBody>
      </p:sp>
      <p:sp>
        <p:nvSpPr>
          <p:cNvPr id="24" name="object 10">
            <a:extLst>
              <a:ext uri="{FF2B5EF4-FFF2-40B4-BE49-F238E27FC236}">
                <a16:creationId xmlns:a16="http://schemas.microsoft.com/office/drawing/2014/main" id="{4ABDAD85-E56E-4A1E-AB0C-75EA2360CEEF}"/>
              </a:ext>
            </a:extLst>
          </p:cNvPr>
          <p:cNvSpPr txBox="1"/>
          <p:nvPr/>
        </p:nvSpPr>
        <p:spPr>
          <a:xfrm>
            <a:off x="3561758" y="4924802"/>
            <a:ext cx="2817107" cy="1418337"/>
          </a:xfrm>
          <a:prstGeom prst="rect">
            <a:avLst/>
          </a:prstGeom>
        </p:spPr>
        <p:txBody>
          <a:bodyPr vert="horz" wrap="square" lIns="0" tIns="12700" rIns="0" bIns="0" rtlCol="0">
            <a:spAutoFit/>
          </a:bodyPr>
          <a:lstStyle/>
          <a:p>
            <a:pPr marL="12700">
              <a:spcBef>
                <a:spcPts val="200"/>
              </a:spcBef>
            </a:pPr>
            <a:r>
              <a:rPr lang="en-AU" altLang="zh-TW" sz="2500" b="1" spc="-5" dirty="0">
                <a:solidFill>
                  <a:srgbClr val="DE2B56"/>
                </a:solidFill>
                <a:latin typeface="AIA Everest ExtraBold"/>
                <a:cs typeface="AIA Everest ExtraBold"/>
              </a:rPr>
              <a:t>Ages 30-34 or under 14</a:t>
            </a:r>
          </a:p>
          <a:p>
            <a:pPr marL="12700">
              <a:spcBef>
                <a:spcPts val="200"/>
              </a:spcBef>
            </a:pPr>
            <a:r>
              <a:rPr lang="en-AU" sz="1400" dirty="0">
                <a:solidFill>
                  <a:schemeClr val="tx1">
                    <a:lumMod val="65000"/>
                    <a:lumOff val="35000"/>
                  </a:schemeClr>
                </a:solidFill>
                <a:latin typeface="AIA Everest" panose="00000500000000000000" pitchFamily="50" charset="0"/>
              </a:rPr>
              <a:t>Median demograph</a:t>
            </a:r>
          </a:p>
          <a:p>
            <a:pPr marL="12700">
              <a:lnSpc>
                <a:spcPct val="100000"/>
              </a:lnSpc>
              <a:spcBef>
                <a:spcPts val="200"/>
              </a:spcBef>
            </a:pPr>
            <a:endParaRPr lang="en-AU" sz="2400" dirty="0">
              <a:solidFill>
                <a:srgbClr val="DE2B56"/>
              </a:solidFill>
              <a:latin typeface="AIA Everest ExtraBold"/>
              <a:cs typeface="AIA Everest ExtraBold"/>
            </a:endParaRPr>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20592" r="18272"/>
          <a:stretch/>
        </p:blipFill>
        <p:spPr>
          <a:xfrm>
            <a:off x="6594005" y="-4927"/>
            <a:ext cx="5597996" cy="6862927"/>
          </a:xfrm>
          <a:prstGeom prst="rect">
            <a:avLst/>
          </a:prstGeom>
        </p:spPr>
      </p:pic>
      <p:sp>
        <p:nvSpPr>
          <p:cNvPr id="15" name="Title 1">
            <a:extLst>
              <a:ext uri="{FF2B5EF4-FFF2-40B4-BE49-F238E27FC236}">
                <a16:creationId xmlns:a16="http://schemas.microsoft.com/office/drawing/2014/main" id="{4D8E447C-DB67-CA40-A216-5405399BC9FD}"/>
              </a:ext>
            </a:extLst>
          </p:cNvPr>
          <p:cNvSpPr txBox="1">
            <a:spLocks/>
          </p:cNvSpPr>
          <p:nvPr/>
        </p:nvSpPr>
        <p:spPr>
          <a:xfrm>
            <a:off x="990600" y="3787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chemeClr val="bg1"/>
              </a:solidFill>
              <a:latin typeface="AIA Everest" charset="0"/>
              <a:ea typeface="AIA Everest" charset="0"/>
              <a:cs typeface="AIA Everest" charset="0"/>
            </a:endParaRPr>
          </a:p>
        </p:txBody>
      </p:sp>
    </p:spTree>
    <p:extLst>
      <p:ext uri="{BB962C8B-B14F-4D97-AF65-F5344CB8AC3E}">
        <p14:creationId xmlns:p14="http://schemas.microsoft.com/office/powerpoint/2010/main" val="1743178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8258" y="5962328"/>
            <a:ext cx="1085371" cy="596233"/>
          </a:xfrm>
          <a:prstGeom prst="rect">
            <a:avLst/>
          </a:prstGeom>
        </p:spPr>
      </p:pic>
      <p:grpSp>
        <p:nvGrpSpPr>
          <p:cNvPr id="5" name="Group 4">
            <a:extLst>
              <a:ext uri="{FF2B5EF4-FFF2-40B4-BE49-F238E27FC236}">
                <a16:creationId xmlns:a16="http://schemas.microsoft.com/office/drawing/2014/main" id="{4CE067B4-5676-FE49-998E-7CC9FB5C8F5F}"/>
              </a:ext>
            </a:extLst>
          </p:cNvPr>
          <p:cNvGrpSpPr/>
          <p:nvPr/>
        </p:nvGrpSpPr>
        <p:grpSpPr>
          <a:xfrm>
            <a:off x="539410" y="2130577"/>
            <a:ext cx="2355742" cy="2335358"/>
            <a:chOff x="960895" y="2130578"/>
            <a:chExt cx="2355742" cy="2335358"/>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060" r="29691"/>
            <a:stretch/>
          </p:blipFill>
          <p:spPr>
            <a:xfrm>
              <a:off x="960895" y="2130578"/>
              <a:ext cx="2355742" cy="2335358"/>
            </a:xfrm>
            <a:prstGeom prst="rect">
              <a:avLst/>
            </a:prstGeom>
          </p:spPr>
        </p:pic>
        <p:sp>
          <p:nvSpPr>
            <p:cNvPr id="14" name="TextBox 13"/>
            <p:cNvSpPr txBox="1"/>
            <p:nvPr/>
          </p:nvSpPr>
          <p:spPr>
            <a:xfrm>
              <a:off x="1003236" y="3527216"/>
              <a:ext cx="2185757" cy="861774"/>
            </a:xfrm>
            <a:prstGeom prst="rect">
              <a:avLst/>
            </a:prstGeom>
            <a:noFill/>
          </p:spPr>
          <p:txBody>
            <a:bodyPr wrap="square" rtlCol="0">
              <a:spAutoFit/>
            </a:bodyPr>
            <a:lstStyle/>
            <a:p>
              <a:pPr algn="r"/>
              <a:r>
                <a:rPr lang="en-US" sz="2500" b="1" dirty="0">
                  <a:solidFill>
                    <a:schemeClr val="bg1"/>
                  </a:solidFill>
                  <a:effectLst>
                    <a:outerShdw blurRad="50800" dist="50800" sx="112000" sy="112000" algn="ctr" rotWithShape="0">
                      <a:srgbClr val="000000">
                        <a:alpha val="49000"/>
                      </a:srgbClr>
                    </a:outerShdw>
                  </a:effectLst>
                  <a:latin typeface="AIA Everest ExtraBold" charset="0"/>
                  <a:ea typeface="AIA Everest ExtraBold" charset="0"/>
                  <a:cs typeface="AIA Everest ExtraBold" charset="0"/>
                </a:rPr>
                <a:t>Health &amp; Fitness</a:t>
              </a:r>
            </a:p>
          </p:txBody>
        </p:sp>
      </p:grpSp>
      <p:grpSp>
        <p:nvGrpSpPr>
          <p:cNvPr id="6" name="Group 5">
            <a:extLst>
              <a:ext uri="{FF2B5EF4-FFF2-40B4-BE49-F238E27FC236}">
                <a16:creationId xmlns:a16="http://schemas.microsoft.com/office/drawing/2014/main" id="{4C6FCA9D-7A00-1549-91EF-17076B803EF7}"/>
              </a:ext>
            </a:extLst>
          </p:cNvPr>
          <p:cNvGrpSpPr/>
          <p:nvPr/>
        </p:nvGrpSpPr>
        <p:grpSpPr>
          <a:xfrm>
            <a:off x="3362777" y="2130578"/>
            <a:ext cx="2337658" cy="2335357"/>
            <a:chOff x="3577583" y="2130578"/>
            <a:chExt cx="2337658" cy="2335357"/>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r="33274"/>
            <a:stretch/>
          </p:blipFill>
          <p:spPr>
            <a:xfrm>
              <a:off x="3577583" y="2130578"/>
              <a:ext cx="2337658" cy="2335357"/>
            </a:xfrm>
            <a:prstGeom prst="rect">
              <a:avLst/>
            </a:prstGeom>
          </p:spPr>
        </p:pic>
        <p:sp>
          <p:nvSpPr>
            <p:cNvPr id="17" name="TextBox 16"/>
            <p:cNvSpPr txBox="1"/>
            <p:nvPr/>
          </p:nvSpPr>
          <p:spPr>
            <a:xfrm>
              <a:off x="3628864" y="2161376"/>
              <a:ext cx="2186613" cy="861774"/>
            </a:xfrm>
            <a:prstGeom prst="rect">
              <a:avLst/>
            </a:prstGeom>
            <a:noFill/>
          </p:spPr>
          <p:txBody>
            <a:bodyPr wrap="square" rtlCol="0">
              <a:spAutoFit/>
            </a:bodyPr>
            <a:lstStyle/>
            <a:p>
              <a:r>
                <a:rPr lang="en-US" sz="2500" b="1">
                  <a:solidFill>
                    <a:schemeClr val="bg1"/>
                  </a:solidFill>
                  <a:effectLst>
                    <a:outerShdw blurRad="50800" dist="12700" dir="7680000" sx="107000" sy="107000" algn="ctr" rotWithShape="0">
                      <a:srgbClr val="000000">
                        <a:alpha val="49000"/>
                      </a:srgbClr>
                    </a:outerShdw>
                  </a:effectLst>
                  <a:latin typeface="AIA Everest ExtraBold" charset="0"/>
                  <a:ea typeface="AIA Everest ExtraBold" charset="0"/>
                  <a:cs typeface="AIA Everest ExtraBold" charset="0"/>
                </a:rPr>
                <a:t>Family &amp; Friendships</a:t>
              </a:r>
              <a:endParaRPr lang="en-US" sz="2500" b="1" dirty="0">
                <a:solidFill>
                  <a:schemeClr val="bg1"/>
                </a:solidFill>
                <a:effectLst>
                  <a:outerShdw blurRad="50800" dist="12700" dir="7680000" sx="107000" sy="107000" algn="ctr" rotWithShape="0">
                    <a:srgbClr val="000000">
                      <a:alpha val="49000"/>
                    </a:srgbClr>
                  </a:outerShdw>
                </a:effectLst>
                <a:latin typeface="AIA Everest ExtraBold" charset="0"/>
                <a:ea typeface="AIA Everest ExtraBold" charset="0"/>
                <a:cs typeface="AIA Everest ExtraBold" charset="0"/>
              </a:endParaRPr>
            </a:p>
          </p:txBody>
        </p:sp>
      </p:grpSp>
      <p:grpSp>
        <p:nvGrpSpPr>
          <p:cNvPr id="12" name="Group 11">
            <a:extLst>
              <a:ext uri="{FF2B5EF4-FFF2-40B4-BE49-F238E27FC236}">
                <a16:creationId xmlns:a16="http://schemas.microsoft.com/office/drawing/2014/main" id="{FB7B7694-247A-134B-926D-F238F80ED86D}"/>
              </a:ext>
            </a:extLst>
          </p:cNvPr>
          <p:cNvGrpSpPr/>
          <p:nvPr/>
        </p:nvGrpSpPr>
        <p:grpSpPr>
          <a:xfrm>
            <a:off x="6168060" y="2150643"/>
            <a:ext cx="2613676" cy="2335358"/>
            <a:chOff x="6181588" y="2130578"/>
            <a:chExt cx="2613676" cy="2335358"/>
          </a:xfrm>
        </p:grpSpPr>
        <p:pic>
          <p:nvPicPr>
            <p:cNvPr id="18" name="Picture 17"/>
            <p:cNvPicPr>
              <a:picLocks noChangeAspect="1"/>
            </p:cNvPicPr>
            <p:nvPr/>
          </p:nvPicPr>
          <p:blipFill rotWithShape="1">
            <a:blip r:embed="rId8"/>
            <a:srcRect t="22194" r="51728" b="5492"/>
            <a:stretch/>
          </p:blipFill>
          <p:spPr>
            <a:xfrm>
              <a:off x="6181588" y="2130578"/>
              <a:ext cx="2337659" cy="2335358"/>
            </a:xfrm>
            <a:prstGeom prst="rect">
              <a:avLst/>
            </a:prstGeom>
          </p:spPr>
        </p:pic>
        <p:sp>
          <p:nvSpPr>
            <p:cNvPr id="19" name="TextBox 18"/>
            <p:cNvSpPr txBox="1"/>
            <p:nvPr/>
          </p:nvSpPr>
          <p:spPr>
            <a:xfrm>
              <a:off x="6256455" y="3529195"/>
              <a:ext cx="2538809" cy="861774"/>
            </a:xfrm>
            <a:prstGeom prst="rect">
              <a:avLst/>
            </a:prstGeom>
            <a:noFill/>
          </p:spPr>
          <p:txBody>
            <a:bodyPr wrap="square" rtlCol="0">
              <a:spAutoFit/>
            </a:bodyPr>
            <a:lstStyle/>
            <a:p>
              <a:r>
                <a:rPr lang="en-US" sz="2500" b="1" dirty="0">
                  <a:solidFill>
                    <a:schemeClr val="bg1"/>
                  </a:solidFill>
                  <a:effectLst>
                    <a:outerShdw blurRad="50800" dist="12700" dir="7680000" sx="107000" sy="107000" algn="ctr" rotWithShape="0">
                      <a:srgbClr val="000000">
                        <a:alpha val="49000"/>
                      </a:srgbClr>
                    </a:outerShdw>
                  </a:effectLst>
                  <a:latin typeface="AIA Everest ExtraBold" charset="0"/>
                  <a:ea typeface="AIA Everest ExtraBold" charset="0"/>
                  <a:cs typeface="AIA Everest ExtraBold" charset="0"/>
                </a:rPr>
                <a:t>Heritage &amp; Community</a:t>
              </a:r>
            </a:p>
          </p:txBody>
        </p:sp>
      </p:grpSp>
      <p:sp>
        <p:nvSpPr>
          <p:cNvPr id="20" name="TextBox 19"/>
          <p:cNvSpPr txBox="1"/>
          <p:nvPr/>
        </p:nvSpPr>
        <p:spPr>
          <a:xfrm>
            <a:off x="539410" y="4734032"/>
            <a:ext cx="9391399" cy="1523494"/>
          </a:xfrm>
          <a:prstGeom prst="rect">
            <a:avLst/>
          </a:prstGeom>
          <a:noFill/>
        </p:spPr>
        <p:txBody>
          <a:bodyPr wrap="square" rtlCol="0">
            <a:spAutoFit/>
          </a:bodyPr>
          <a:lstStyle/>
          <a:p>
            <a:r>
              <a:rPr lang="en-US" sz="4000" b="1" dirty="0">
                <a:solidFill>
                  <a:srgbClr val="DE2B56"/>
                </a:solidFill>
                <a:latin typeface="AIA Everest Bold" panose="00000800000000000000" pitchFamily="50" charset="0"/>
                <a:ea typeface="AIA Everest ExtraBold" charset="0"/>
                <a:cs typeface="AIA Everest ExtraBold" charset="0"/>
              </a:rPr>
              <a:t>Ever Evolving</a:t>
            </a:r>
            <a:endParaRPr lang="en-US" sz="1600" b="1" dirty="0">
              <a:solidFill>
                <a:srgbClr val="DE2B56"/>
              </a:solidFill>
              <a:latin typeface="AIA Everest Bold" panose="00000800000000000000" pitchFamily="50" charset="0"/>
              <a:ea typeface="AIA Everest" charset="0"/>
              <a:cs typeface="AIA Everest" charset="0"/>
            </a:endParaRPr>
          </a:p>
          <a:p>
            <a:pPr>
              <a:spcAft>
                <a:spcPts val="600"/>
              </a:spcAft>
            </a:pPr>
            <a:r>
              <a:rPr lang="en-US" sz="1600" i="1" dirty="0">
                <a:solidFill>
                  <a:srgbClr val="595959"/>
                </a:solidFill>
                <a:latin typeface="AIA Everest" panose="00000500000000000000" pitchFamily="50" charset="0"/>
                <a:ea typeface="AIA Everest" charset="0"/>
                <a:cs typeface="AIA Everest" charset="0"/>
              </a:rPr>
              <a:t>To celebrate the continual evolution and promotion of the above key values; the Hong Kong Observation Wheel and AIA Vitality Park hosts an eclectic mix of events, sports activities and workshops: </a:t>
            </a:r>
          </a:p>
          <a:p>
            <a:pPr>
              <a:spcAft>
                <a:spcPts val="600"/>
              </a:spcAft>
            </a:pPr>
            <a:r>
              <a:rPr lang="en-US" sz="1600" i="1" dirty="0">
                <a:solidFill>
                  <a:srgbClr val="595959"/>
                </a:solidFill>
                <a:latin typeface="AIA Everest" panose="00000500000000000000" pitchFamily="50" charset="0"/>
                <a:ea typeface="AIA Everest" charset="0"/>
                <a:cs typeface="AIA Everest" charset="0"/>
                <a:hlinkClick r:id="rId9"/>
              </a:rPr>
              <a:t>Click here to see our events showreel</a:t>
            </a:r>
            <a:endParaRPr lang="en-US" sz="1600" dirty="0">
              <a:latin typeface="AIA Everest" panose="00000500000000000000" pitchFamily="50" charset="0"/>
              <a:ea typeface="AIA Everest" charset="0"/>
              <a:cs typeface="AIA Everest" charset="0"/>
            </a:endParaRPr>
          </a:p>
        </p:txBody>
      </p:sp>
      <p:grpSp>
        <p:nvGrpSpPr>
          <p:cNvPr id="7" name="Group 6">
            <a:extLst>
              <a:ext uri="{FF2B5EF4-FFF2-40B4-BE49-F238E27FC236}">
                <a16:creationId xmlns:a16="http://schemas.microsoft.com/office/drawing/2014/main" id="{6166A78C-67DB-1444-98A0-04EC73906FF6}"/>
              </a:ext>
            </a:extLst>
          </p:cNvPr>
          <p:cNvGrpSpPr/>
          <p:nvPr/>
        </p:nvGrpSpPr>
        <p:grpSpPr>
          <a:xfrm>
            <a:off x="8973343" y="2161328"/>
            <a:ext cx="2603900" cy="2335357"/>
            <a:chOff x="8785593" y="2130578"/>
            <a:chExt cx="2603900" cy="2335357"/>
          </a:xfrm>
        </p:grpSpPr>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l="22380" t="29998" r="30840"/>
            <a:stretch/>
          </p:blipFill>
          <p:spPr>
            <a:xfrm>
              <a:off x="8785593" y="2130578"/>
              <a:ext cx="2337659" cy="2335357"/>
            </a:xfrm>
            <a:prstGeom prst="rect">
              <a:avLst/>
            </a:prstGeom>
          </p:spPr>
        </p:pic>
        <p:sp>
          <p:nvSpPr>
            <p:cNvPr id="24" name="TextBox 23"/>
            <p:cNvSpPr txBox="1"/>
            <p:nvPr/>
          </p:nvSpPr>
          <p:spPr>
            <a:xfrm>
              <a:off x="8850684" y="3527216"/>
              <a:ext cx="2538809" cy="861774"/>
            </a:xfrm>
            <a:prstGeom prst="rect">
              <a:avLst/>
            </a:prstGeom>
            <a:noFill/>
          </p:spPr>
          <p:txBody>
            <a:bodyPr wrap="square" rtlCol="0">
              <a:spAutoFit/>
            </a:bodyPr>
            <a:lstStyle/>
            <a:p>
              <a:r>
                <a:rPr lang="en-US" sz="2500" b="1" dirty="0">
                  <a:solidFill>
                    <a:schemeClr val="bg1"/>
                  </a:solidFill>
                  <a:effectLst>
                    <a:outerShdw blurRad="50800" dist="12700" dir="7680000" sx="107000" sy="107000" algn="ctr" rotWithShape="0">
                      <a:srgbClr val="000000">
                        <a:alpha val="49000"/>
                      </a:srgbClr>
                    </a:outerShdw>
                  </a:effectLst>
                  <a:latin typeface="AIA Everest ExtraBold" charset="0"/>
                  <a:ea typeface="AIA Everest ExtraBold" charset="0"/>
                  <a:cs typeface="AIA Everest ExtraBold" charset="0"/>
                </a:rPr>
                <a:t>Arts &amp;</a:t>
              </a:r>
            </a:p>
            <a:p>
              <a:r>
                <a:rPr lang="en-US" sz="2500" b="1" dirty="0">
                  <a:solidFill>
                    <a:schemeClr val="bg1"/>
                  </a:solidFill>
                  <a:effectLst>
                    <a:outerShdw blurRad="50800" dist="12700" dir="7680000" sx="107000" sy="107000" algn="ctr" rotWithShape="0">
                      <a:srgbClr val="000000">
                        <a:alpha val="49000"/>
                      </a:srgbClr>
                    </a:outerShdw>
                  </a:effectLst>
                  <a:latin typeface="AIA Everest ExtraBold" charset="0"/>
                  <a:ea typeface="AIA Everest ExtraBold" charset="0"/>
                  <a:cs typeface="AIA Everest ExtraBold" charset="0"/>
                </a:rPr>
                <a:t>Entertainment</a:t>
              </a:r>
            </a:p>
          </p:txBody>
        </p:sp>
      </p:grpSp>
      <p:sp>
        <p:nvSpPr>
          <p:cNvPr id="21" name="Title 1">
            <a:extLst>
              <a:ext uri="{FF2B5EF4-FFF2-40B4-BE49-F238E27FC236}">
                <a16:creationId xmlns:a16="http://schemas.microsoft.com/office/drawing/2014/main" id="{2FB2A4CC-8826-6F49-AD50-5B76FDBED911}"/>
              </a:ext>
            </a:extLst>
          </p:cNvPr>
          <p:cNvSpPr txBox="1">
            <a:spLocks/>
          </p:cNvSpPr>
          <p:nvPr/>
        </p:nvSpPr>
        <p:spPr>
          <a:xfrm>
            <a:off x="539410" y="391280"/>
            <a:ext cx="4389783" cy="834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IA Everest" charset="0"/>
                <a:ea typeface="AIA Everest" charset="0"/>
                <a:cs typeface="AIA Everest" charset="0"/>
              </a:rPr>
              <a:t>Our Key Values</a:t>
            </a:r>
            <a:endParaRPr lang="en-US" sz="2800" b="1" dirty="0">
              <a:solidFill>
                <a:schemeClr val="bg1"/>
              </a:solidFill>
              <a:latin typeface="AIA Everest" charset="0"/>
              <a:ea typeface="AIA Everest" charset="0"/>
              <a:cs typeface="AIA Everest" charset="0"/>
            </a:endParaRPr>
          </a:p>
        </p:txBody>
      </p:sp>
    </p:spTree>
    <p:extLst>
      <p:ext uri="{BB962C8B-B14F-4D97-AF65-F5344CB8AC3E}">
        <p14:creationId xmlns:p14="http://schemas.microsoft.com/office/powerpoint/2010/main" val="145547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A23350C-757B-CF4E-8111-F29C81CE53AE}"/>
              </a:ext>
            </a:extLst>
          </p:cNvPr>
          <p:cNvPicPr>
            <a:picLocks noChangeAspect="1"/>
          </p:cNvPicPr>
          <p:nvPr/>
        </p:nvPicPr>
        <p:blipFill rotWithShape="1">
          <a:blip r:embed="rId2">
            <a:extLst>
              <a:ext uri="{28A0092B-C50C-407E-A947-70E740481C1C}">
                <a14:useLocalDpi xmlns:a14="http://schemas.microsoft.com/office/drawing/2010/main" val="0"/>
              </a:ext>
            </a:extLst>
          </a:blip>
          <a:srcRect l="10778" t="4933" r="15444" b="13060"/>
          <a:stretch/>
        </p:blipFill>
        <p:spPr>
          <a:xfrm>
            <a:off x="4277134" y="616970"/>
            <a:ext cx="7159338" cy="562405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8258" y="5962328"/>
            <a:ext cx="1085371" cy="596233"/>
          </a:xfrm>
          <a:prstGeom prst="rect">
            <a:avLst/>
          </a:prstGeom>
        </p:spPr>
      </p:pic>
      <p:sp>
        <p:nvSpPr>
          <p:cNvPr id="11" name="object 11">
            <a:extLst>
              <a:ext uri="{FF2B5EF4-FFF2-40B4-BE49-F238E27FC236}">
                <a16:creationId xmlns:a16="http://schemas.microsoft.com/office/drawing/2014/main" id="{FBF17DBD-5DE0-441D-844F-FB15C907F6A5}"/>
              </a:ext>
            </a:extLst>
          </p:cNvPr>
          <p:cNvSpPr txBox="1"/>
          <p:nvPr/>
        </p:nvSpPr>
        <p:spPr>
          <a:xfrm>
            <a:off x="755528" y="2231848"/>
            <a:ext cx="2064564" cy="441531"/>
          </a:xfrm>
          <a:prstGeom prst="rect">
            <a:avLst/>
          </a:prstGeom>
        </p:spPr>
        <p:txBody>
          <a:bodyPr vert="horz" wrap="square" lIns="0" tIns="45085" rIns="0" bIns="0" rtlCol="0">
            <a:spAutoFit/>
          </a:bodyPr>
          <a:lstStyle/>
          <a:p>
            <a:pPr marL="12700" marR="5080">
              <a:lnSpc>
                <a:spcPct val="80000"/>
              </a:lnSpc>
              <a:spcBef>
                <a:spcPts val="355"/>
              </a:spcBef>
            </a:pPr>
            <a:r>
              <a:rPr lang="en-US" altLang="zh-TW" sz="1400" b="1" spc="-5" dirty="0">
                <a:solidFill>
                  <a:schemeClr val="tx1">
                    <a:lumMod val="65000"/>
                    <a:lumOff val="35000"/>
                  </a:schemeClr>
                </a:solidFill>
                <a:latin typeface="AIA Everest" charset="0"/>
                <a:ea typeface="AIA Everest" charset="0"/>
                <a:cs typeface="AIA Everest" charset="0"/>
              </a:rPr>
              <a:t>Event Space AREA B Size: </a:t>
            </a:r>
          </a:p>
          <a:p>
            <a:pPr marL="12700" marR="5080">
              <a:lnSpc>
                <a:spcPct val="80000"/>
              </a:lnSpc>
              <a:spcBef>
                <a:spcPts val="355"/>
              </a:spcBef>
            </a:pPr>
            <a:r>
              <a:rPr lang="en-US" altLang="zh-TW" sz="1400" b="1" spc="-5" dirty="0">
                <a:solidFill>
                  <a:schemeClr val="tx1">
                    <a:lumMod val="65000"/>
                    <a:lumOff val="35000"/>
                  </a:schemeClr>
                </a:solidFill>
                <a:latin typeface="AIA Everest" charset="0"/>
                <a:ea typeface="AIA Everest" charset="0"/>
                <a:cs typeface="AIA Everest" charset="0"/>
              </a:rPr>
              <a:t>approx. 1397sqm</a:t>
            </a:r>
            <a:endParaRPr lang="en-AU" sz="1400" b="1" dirty="0">
              <a:solidFill>
                <a:schemeClr val="tx1">
                  <a:lumMod val="65000"/>
                  <a:lumOff val="35000"/>
                </a:schemeClr>
              </a:solidFill>
              <a:latin typeface="AIA Everest" charset="0"/>
              <a:ea typeface="AIA Everest" charset="0"/>
              <a:cs typeface="AIA Everest" charset="0"/>
            </a:endParaRPr>
          </a:p>
        </p:txBody>
      </p:sp>
      <p:sp>
        <p:nvSpPr>
          <p:cNvPr id="6" name="Title 1"/>
          <p:cNvSpPr txBox="1">
            <a:spLocks/>
          </p:cNvSpPr>
          <p:nvPr/>
        </p:nvSpPr>
        <p:spPr>
          <a:xfrm>
            <a:off x="582807" y="4541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595959"/>
                </a:solidFill>
                <a:latin typeface="AIA Everest" charset="0"/>
                <a:ea typeface="AIA Everest" charset="0"/>
                <a:cs typeface="AIA Everest" charset="0"/>
              </a:rPr>
              <a:t>Event Space </a:t>
            </a:r>
            <a:br>
              <a:rPr lang="en-US" b="1" dirty="0">
                <a:solidFill>
                  <a:srgbClr val="595959"/>
                </a:solidFill>
                <a:latin typeface="AIA Everest" charset="0"/>
                <a:ea typeface="AIA Everest" charset="0"/>
                <a:cs typeface="AIA Everest" charset="0"/>
              </a:rPr>
            </a:br>
            <a:r>
              <a:rPr lang="en-US" b="1" dirty="0">
                <a:solidFill>
                  <a:srgbClr val="595959"/>
                </a:solidFill>
                <a:latin typeface="AIA Everest" charset="0"/>
                <a:ea typeface="AIA Everest" charset="0"/>
                <a:cs typeface="AIA Everest" charset="0"/>
              </a:rPr>
              <a:t>Site Map</a:t>
            </a:r>
          </a:p>
        </p:txBody>
      </p:sp>
      <p:cxnSp>
        <p:nvCxnSpPr>
          <p:cNvPr id="12" name="Straight Arrow Connector 11">
            <a:extLst>
              <a:ext uri="{FF2B5EF4-FFF2-40B4-BE49-F238E27FC236}">
                <a16:creationId xmlns:a16="http://schemas.microsoft.com/office/drawing/2014/main" id="{42F0F784-BEFE-CA47-8B80-6D3C7F641A56}"/>
              </a:ext>
            </a:extLst>
          </p:cNvPr>
          <p:cNvCxnSpPr>
            <a:cxnSpLocks/>
          </p:cNvCxnSpPr>
          <p:nvPr/>
        </p:nvCxnSpPr>
        <p:spPr>
          <a:xfrm>
            <a:off x="2718487" y="2359826"/>
            <a:ext cx="4151870" cy="476382"/>
          </a:xfrm>
          <a:prstGeom prst="straightConnector1">
            <a:avLst/>
          </a:prstGeom>
          <a:ln w="38100">
            <a:solidFill>
              <a:srgbClr val="DE2B5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72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8258" y="5962328"/>
            <a:ext cx="1085371" cy="596233"/>
          </a:xfrm>
          <a:prstGeom prst="rect">
            <a:avLst/>
          </a:prstGeom>
        </p:spPr>
      </p:pic>
      <p:sp>
        <p:nvSpPr>
          <p:cNvPr id="9" name="Title 1">
            <a:extLst>
              <a:ext uri="{FF2B5EF4-FFF2-40B4-BE49-F238E27FC236}">
                <a16:creationId xmlns:a16="http://schemas.microsoft.com/office/drawing/2014/main" id="{DDA43E4F-DDAB-DC48-9F72-7B37F4BE1BEF}"/>
              </a:ext>
            </a:extLst>
          </p:cNvPr>
          <p:cNvSpPr txBox="1">
            <a:spLocks/>
          </p:cNvSpPr>
          <p:nvPr/>
        </p:nvSpPr>
        <p:spPr>
          <a:xfrm>
            <a:off x="582807" y="4541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595959"/>
                </a:solidFill>
                <a:latin typeface="AIA Everest" charset="0"/>
                <a:ea typeface="AIA Everest" charset="0"/>
                <a:cs typeface="AIA Everest" charset="0"/>
              </a:rPr>
              <a:t>Event Space </a:t>
            </a:r>
            <a:br>
              <a:rPr lang="en-US" b="1" dirty="0">
                <a:solidFill>
                  <a:srgbClr val="595959"/>
                </a:solidFill>
                <a:latin typeface="AIA Everest" charset="0"/>
                <a:ea typeface="AIA Everest" charset="0"/>
                <a:cs typeface="AIA Everest" charset="0"/>
              </a:rPr>
            </a:br>
            <a:r>
              <a:rPr lang="en-US" b="1" dirty="0">
                <a:solidFill>
                  <a:srgbClr val="595959"/>
                </a:solidFill>
                <a:latin typeface="AIA Everest" charset="0"/>
                <a:ea typeface="AIA Everest" charset="0"/>
                <a:cs typeface="AIA Everest" charset="0"/>
              </a:rPr>
              <a:t>Aerial Shot</a:t>
            </a:r>
          </a:p>
        </p:txBody>
      </p:sp>
      <p:pic>
        <p:nvPicPr>
          <p:cNvPr id="10" name="Picture 9">
            <a:extLst>
              <a:ext uri="{FF2B5EF4-FFF2-40B4-BE49-F238E27FC236}">
                <a16:creationId xmlns:a16="http://schemas.microsoft.com/office/drawing/2014/main" id="{D96B641F-528B-044E-BC03-F966831DE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47839"/>
          </a:xfrm>
          <a:prstGeom prst="rect">
            <a:avLst/>
          </a:prstGeom>
          <a:ln>
            <a:solidFill>
              <a:schemeClr val="accent1"/>
            </a:solidFill>
          </a:ln>
        </p:spPr>
      </p:pic>
    </p:spTree>
    <p:extLst>
      <p:ext uri="{BB962C8B-B14F-4D97-AF65-F5344CB8AC3E}">
        <p14:creationId xmlns:p14="http://schemas.microsoft.com/office/powerpoint/2010/main" val="409230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471F5C3-280D-4975-84B6-D76E82601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87" t="5821" r="29172" b="13117"/>
          <a:stretch/>
        </p:blipFill>
        <p:spPr>
          <a:xfrm>
            <a:off x="0" y="0"/>
            <a:ext cx="12192000" cy="6879771"/>
          </a:xfrm>
          <a:prstGeom prst="rect">
            <a:avLst/>
          </a:prstGeom>
        </p:spPr>
      </p:pic>
      <p:sp>
        <p:nvSpPr>
          <p:cNvPr id="3" name="Content Placeholder 2"/>
          <p:cNvSpPr>
            <a:spLocks noGrp="1"/>
          </p:cNvSpPr>
          <p:nvPr>
            <p:ph idx="1"/>
          </p:nvPr>
        </p:nvSpPr>
        <p:spPr>
          <a:xfrm>
            <a:off x="548269" y="1732024"/>
            <a:ext cx="10515600" cy="4351338"/>
          </a:xfrm>
        </p:spPr>
        <p:txBody>
          <a:bodyPr>
            <a:noAutofit/>
          </a:bodyPr>
          <a:lstStyle/>
          <a:p>
            <a:pPr marL="0" indent="0">
              <a:buNone/>
            </a:pPr>
            <a:r>
              <a:rPr lang="en-GB" sz="2100" dirty="0"/>
              <a:t> </a:t>
            </a:r>
            <a:endParaRPr lang="en-AU" sz="21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8258" y="5962328"/>
            <a:ext cx="1085371" cy="596233"/>
          </a:xfrm>
          <a:prstGeom prst="rect">
            <a:avLst/>
          </a:prstGeom>
        </p:spPr>
      </p:pic>
      <p:pic>
        <p:nvPicPr>
          <p:cNvPr id="6" name="Picture 5" descr="A picture containing outdoor, grass, building, man&#10;&#10;Description automatically generated">
            <a:extLst>
              <a:ext uri="{FF2B5EF4-FFF2-40B4-BE49-F238E27FC236}">
                <a16:creationId xmlns:a16="http://schemas.microsoft.com/office/drawing/2014/main" id="{208EAC94-2195-C545-AC70-724D3EF61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4280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969" y="1989090"/>
            <a:ext cx="9311882" cy="4402941"/>
          </a:xfrm>
        </p:spPr>
        <p:txBody>
          <a:bodyPr>
            <a:noAutofit/>
          </a:bodyPr>
          <a:lstStyle/>
          <a:p>
            <a:pPr marL="0" indent="0" defTabSz="584200" hangingPunct="0">
              <a:lnSpc>
                <a:spcPct val="100000"/>
              </a:lnSpc>
              <a:spcBef>
                <a:spcPts val="0"/>
              </a:spcBef>
              <a:buNone/>
            </a:pPr>
            <a:r>
              <a:rPr lang="en-US" sz="1800" b="1" dirty="0">
                <a:solidFill>
                  <a:srgbClr val="595959"/>
                </a:solidFill>
                <a:latin typeface="AIA Everest" charset="0"/>
                <a:ea typeface="AIA Everest" charset="0"/>
                <a:cs typeface="AIA Everest" charset="0"/>
                <a:sym typeface="Helvetica Neue Light"/>
              </a:rPr>
              <a:t>Features available include:</a:t>
            </a:r>
          </a:p>
          <a:p>
            <a:pPr marL="342900" indent="-342900" defTabSz="584200" hangingPunct="0">
              <a:lnSpc>
                <a:spcPct val="150000"/>
              </a:lnSpc>
              <a:spcBef>
                <a:spcPts val="0"/>
              </a:spcBef>
              <a:buFont typeface="Arial" charset="0"/>
              <a:buChar char="•"/>
            </a:pPr>
            <a:r>
              <a:rPr lang="en-US" sz="1800" dirty="0">
                <a:solidFill>
                  <a:srgbClr val="595959"/>
                </a:solidFill>
                <a:latin typeface="AIA Everest" charset="0"/>
                <a:ea typeface="AIA Everest" charset="0"/>
                <a:cs typeface="AIA Everest" charset="0"/>
              </a:rPr>
              <a:t>5x HD LED Screens </a:t>
            </a:r>
            <a:r>
              <a:rPr lang="en-US" sz="1800" b="1" dirty="0">
                <a:solidFill>
                  <a:srgbClr val="595959"/>
                </a:solidFill>
                <a:latin typeface="AIA Everest" charset="0"/>
                <a:ea typeface="AIA Everest" charset="0"/>
                <a:cs typeface="AIA Everest" charset="0"/>
              </a:rPr>
              <a:t>(1m x 2m) </a:t>
            </a:r>
            <a:r>
              <a:rPr lang="en-US" sz="1800" dirty="0">
                <a:solidFill>
                  <a:srgbClr val="595959"/>
                </a:solidFill>
                <a:latin typeface="AIA Everest" charset="0"/>
                <a:ea typeface="AIA Everest" charset="0"/>
                <a:cs typeface="AIA Everest" charset="0"/>
              </a:rPr>
              <a:t>for promotional purposes</a:t>
            </a:r>
          </a:p>
          <a:p>
            <a:pPr marL="342900" indent="-342900" defTabSz="584200" hangingPunct="0">
              <a:lnSpc>
                <a:spcPct val="150000"/>
              </a:lnSpc>
              <a:spcBef>
                <a:spcPts val="0"/>
              </a:spcBef>
              <a:buFont typeface="Arial" charset="0"/>
              <a:buChar char="•"/>
            </a:pPr>
            <a:r>
              <a:rPr lang="en-US" sz="1800" dirty="0">
                <a:solidFill>
                  <a:srgbClr val="595959"/>
                </a:solidFill>
                <a:latin typeface="AIA Everest" charset="0"/>
                <a:ea typeface="AIA Everest" charset="0"/>
                <a:cs typeface="AIA Everest" charset="0"/>
                <a:sym typeface="Helvetica Neue Light"/>
              </a:rPr>
              <a:t>Large HD LED Screen </a:t>
            </a:r>
            <a:r>
              <a:rPr lang="en-US" sz="1800" b="1" dirty="0">
                <a:solidFill>
                  <a:srgbClr val="595959"/>
                </a:solidFill>
                <a:latin typeface="AIA Everest" charset="0"/>
                <a:ea typeface="AIA Everest" charset="0"/>
                <a:cs typeface="AIA Everest" charset="0"/>
                <a:sym typeface="Helvetica Neue Light"/>
              </a:rPr>
              <a:t>(10m x 5m) </a:t>
            </a:r>
            <a:r>
              <a:rPr lang="en-US" sz="1800" dirty="0">
                <a:solidFill>
                  <a:srgbClr val="595959"/>
                </a:solidFill>
                <a:latin typeface="AIA Everest" charset="0"/>
                <a:ea typeface="AIA Everest" charset="0"/>
                <a:cs typeface="AIA Everest" charset="0"/>
                <a:sym typeface="Helvetica Neue Light"/>
              </a:rPr>
              <a:t>for use</a:t>
            </a:r>
          </a:p>
          <a:p>
            <a:pPr marL="342900" indent="-342900" defTabSz="584200" hangingPunct="0">
              <a:lnSpc>
                <a:spcPct val="150000"/>
              </a:lnSpc>
              <a:spcBef>
                <a:spcPts val="0"/>
              </a:spcBef>
              <a:buFont typeface="Arial" charset="0"/>
              <a:buChar char="•"/>
            </a:pPr>
            <a:r>
              <a:rPr lang="en-US" sz="1800" dirty="0">
                <a:solidFill>
                  <a:srgbClr val="595959"/>
                </a:solidFill>
                <a:latin typeface="AIA Everest" charset="0"/>
                <a:ea typeface="AIA Everest" charset="0"/>
                <a:cs typeface="AIA Everest" charset="0"/>
              </a:rPr>
              <a:t>Designed as a ‘garden’ in the city scape</a:t>
            </a:r>
          </a:p>
          <a:p>
            <a:pPr marL="342900" indent="-342900" defTabSz="584200" hangingPunct="0">
              <a:lnSpc>
                <a:spcPct val="150000"/>
              </a:lnSpc>
              <a:spcBef>
                <a:spcPts val="0"/>
              </a:spcBef>
              <a:buFont typeface="Arial" charset="0"/>
              <a:buChar char="•"/>
            </a:pPr>
            <a:r>
              <a:rPr lang="en-US" sz="1800" dirty="0">
                <a:solidFill>
                  <a:srgbClr val="595959"/>
                </a:solidFill>
                <a:latin typeface="AIA Everest" charset="0"/>
                <a:ea typeface="AIA Everest" charset="0"/>
                <a:cs typeface="AIA Everest" charset="0"/>
                <a:sym typeface="Helvetica Neue Light"/>
              </a:rPr>
              <a:t>Branding and promotional areas on-site</a:t>
            </a:r>
          </a:p>
          <a:p>
            <a:pPr marL="342900" indent="-342900" defTabSz="584200" hangingPunct="0">
              <a:lnSpc>
                <a:spcPct val="150000"/>
              </a:lnSpc>
              <a:spcBef>
                <a:spcPts val="0"/>
              </a:spcBef>
              <a:buFont typeface="Arial" charset="0"/>
              <a:buChar char="•"/>
            </a:pPr>
            <a:r>
              <a:rPr lang="en-US" sz="1800" dirty="0">
                <a:solidFill>
                  <a:srgbClr val="595959"/>
                </a:solidFill>
                <a:latin typeface="AIA Everest" charset="0"/>
                <a:ea typeface="AIA Everest" charset="0"/>
                <a:cs typeface="AIA Everest" charset="0"/>
              </a:rPr>
              <a:t>Site attracts thousands of daily visitors</a:t>
            </a:r>
          </a:p>
          <a:p>
            <a:pPr marL="342900" indent="-342900" defTabSz="584200" hangingPunct="0">
              <a:lnSpc>
                <a:spcPct val="150000"/>
              </a:lnSpc>
              <a:spcBef>
                <a:spcPts val="0"/>
              </a:spcBef>
              <a:buFont typeface="Arial" charset="0"/>
              <a:buChar char="•"/>
            </a:pPr>
            <a:r>
              <a:rPr lang="en-US" sz="1800" dirty="0">
                <a:solidFill>
                  <a:srgbClr val="595959"/>
                </a:solidFill>
                <a:latin typeface="AIA Everest" charset="0"/>
                <a:ea typeface="AIA Everest" charset="0"/>
                <a:cs typeface="AIA Everest" charset="0"/>
              </a:rPr>
              <a:t>Astroturf flooring ready to use event space with on-site facilities</a:t>
            </a:r>
          </a:p>
          <a:p>
            <a:pPr marL="342900" indent="-342900" defTabSz="584200" hangingPunct="0">
              <a:lnSpc>
                <a:spcPct val="150000"/>
              </a:lnSpc>
              <a:spcBef>
                <a:spcPts val="0"/>
              </a:spcBef>
              <a:buFont typeface="Arial" charset="0"/>
              <a:buChar char="•"/>
            </a:pPr>
            <a:r>
              <a:rPr lang="en-AU" sz="1800" dirty="0">
                <a:solidFill>
                  <a:srgbClr val="595959"/>
                </a:solidFill>
                <a:latin typeface="AIA Everest" charset="0"/>
                <a:ea typeface="AIA Everest" charset="0"/>
                <a:cs typeface="AIA Everest" charset="0"/>
              </a:rPr>
              <a:t>Security perimeter &amp; interior fencing</a:t>
            </a:r>
          </a:p>
          <a:p>
            <a:pPr marL="342900" indent="-342900" defTabSz="584200" hangingPunct="0">
              <a:lnSpc>
                <a:spcPct val="150000"/>
              </a:lnSpc>
              <a:spcBef>
                <a:spcPts val="0"/>
              </a:spcBef>
              <a:buFont typeface="Arial" charset="0"/>
              <a:buChar char="•"/>
            </a:pPr>
            <a:r>
              <a:rPr lang="en-AU" sz="1800" dirty="0">
                <a:solidFill>
                  <a:srgbClr val="595959"/>
                </a:solidFill>
                <a:latin typeface="AIA Everest" charset="0"/>
                <a:ea typeface="AIA Everest" charset="0"/>
                <a:cs typeface="AIA Everest" charset="0"/>
              </a:rPr>
              <a:t>Fresh water supply available</a:t>
            </a:r>
          </a:p>
          <a:p>
            <a:pPr marL="342900" indent="-342900" defTabSz="584200" hangingPunct="0">
              <a:lnSpc>
                <a:spcPct val="150000"/>
              </a:lnSpc>
              <a:spcBef>
                <a:spcPts val="0"/>
              </a:spcBef>
              <a:buFont typeface="Arial" charset="0"/>
              <a:buChar char="•"/>
            </a:pPr>
            <a:r>
              <a:rPr lang="en-AU" sz="1800" dirty="0">
                <a:solidFill>
                  <a:srgbClr val="595959"/>
                </a:solidFill>
                <a:latin typeface="AIA Everest" charset="0"/>
                <a:ea typeface="AIA Everest" charset="0"/>
                <a:cs typeface="AIA Everest" charset="0"/>
              </a:rPr>
              <a:t>Power supply </a:t>
            </a:r>
            <a:r>
              <a:rPr lang="en-AU" sz="1800" b="1" dirty="0">
                <a:solidFill>
                  <a:srgbClr val="595959"/>
                </a:solidFill>
                <a:latin typeface="AIA Everest" charset="0"/>
                <a:ea typeface="AIA Everest" charset="0"/>
                <a:cs typeface="AIA Everest" charset="0"/>
              </a:rPr>
              <a:t>(300amp)</a:t>
            </a:r>
            <a:endParaRPr lang="en-US" sz="1800" b="1" dirty="0">
              <a:solidFill>
                <a:srgbClr val="595959"/>
              </a:solidFill>
              <a:latin typeface="AIA Everest" charset="0"/>
              <a:ea typeface="AIA Everest" charset="0"/>
              <a:cs typeface="AIA Everest" charset="0"/>
            </a:endParaRPr>
          </a:p>
          <a:p>
            <a:pPr marL="0" indent="0">
              <a:buNone/>
            </a:pPr>
            <a:endParaRPr lang="en-AU" sz="1800" dirty="0">
              <a:solidFill>
                <a:srgbClr val="595959"/>
              </a:solidFill>
              <a:latin typeface="AIA Everest" charset="0"/>
              <a:ea typeface="AIA Everest" charset="0"/>
              <a:cs typeface="AIA Everest" charset="0"/>
            </a:endParaRPr>
          </a:p>
          <a:p>
            <a:pPr marL="0" indent="0">
              <a:buNone/>
            </a:pPr>
            <a:r>
              <a:rPr lang="en-GB" sz="1800" dirty="0">
                <a:solidFill>
                  <a:srgbClr val="595959"/>
                </a:solidFill>
                <a:latin typeface="AIA Everest" charset="0"/>
                <a:ea typeface="AIA Everest" charset="0"/>
                <a:cs typeface="AIA Everest" charset="0"/>
              </a:rPr>
              <a:t>  </a:t>
            </a:r>
            <a:endParaRPr lang="en-AU" sz="1800" dirty="0">
              <a:solidFill>
                <a:srgbClr val="595959"/>
              </a:solidFill>
              <a:latin typeface="AIA Everest" charset="0"/>
              <a:ea typeface="AIA Everest" charset="0"/>
              <a:cs typeface="AIA Everest"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6" name="Title 1"/>
          <p:cNvSpPr txBox="1">
            <a:spLocks/>
          </p:cNvSpPr>
          <p:nvPr/>
        </p:nvSpPr>
        <p:spPr>
          <a:xfrm>
            <a:off x="838200" y="2263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IA Everest" charset="0"/>
                <a:ea typeface="AIA Everest" charset="0"/>
                <a:cs typeface="AIA Everest" charset="0"/>
              </a:rPr>
              <a:t>Event Space Facilities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8258" y="5962328"/>
            <a:ext cx="1085371" cy="596233"/>
          </a:xfrm>
          <a:prstGeom prst="rect">
            <a:avLst/>
          </a:prstGeom>
        </p:spPr>
      </p:pic>
    </p:spTree>
    <p:extLst>
      <p:ext uri="{BB962C8B-B14F-4D97-AF65-F5344CB8AC3E}">
        <p14:creationId xmlns:p14="http://schemas.microsoft.com/office/powerpoint/2010/main" val="2695541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6" name="Title 1"/>
          <p:cNvSpPr txBox="1">
            <a:spLocks/>
          </p:cNvSpPr>
          <p:nvPr/>
        </p:nvSpPr>
        <p:spPr>
          <a:xfrm>
            <a:off x="5981134" y="420914"/>
            <a:ext cx="10841129" cy="113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zh-TW" b="1" dirty="0">
                <a:solidFill>
                  <a:schemeClr val="bg1"/>
                </a:solidFill>
                <a:latin typeface="AIA Everest" charset="0"/>
                <a:ea typeface="AIA Everest" charset="0"/>
                <a:cs typeface="AIA Everest" charset="0"/>
              </a:rPr>
              <a:t>Cathay Pacific</a:t>
            </a:r>
          </a:p>
          <a:p>
            <a:r>
              <a:rPr lang="en-AU" altLang="zh-TW" sz="2800" b="1" dirty="0">
                <a:solidFill>
                  <a:schemeClr val="bg1"/>
                </a:solidFill>
                <a:latin typeface="AIA Everest" charset="0"/>
                <a:ea typeface="AIA Everest" charset="0"/>
                <a:cs typeface="AIA Everest" charset="0"/>
              </a:rPr>
              <a:t>Event Case Study</a:t>
            </a:r>
          </a:p>
          <a:p>
            <a:endParaRPr lang="en-US" sz="2800" b="1" dirty="0">
              <a:solidFill>
                <a:schemeClr val="bg1"/>
              </a:solidFill>
              <a:latin typeface="+mn-lt"/>
              <a:ea typeface="AIA Everest" charset="0"/>
              <a:cs typeface="AIA Everest" charset="0"/>
            </a:endParaRPr>
          </a:p>
        </p:txBody>
      </p:sp>
      <p:sp>
        <p:nvSpPr>
          <p:cNvPr id="2" name="Rectangle 1">
            <a:extLst>
              <a:ext uri="{FF2B5EF4-FFF2-40B4-BE49-F238E27FC236}">
                <a16:creationId xmlns:a16="http://schemas.microsoft.com/office/drawing/2014/main" id="{CD6EC63E-14E4-4CD4-9672-F1BF320714B7}"/>
              </a:ext>
            </a:extLst>
          </p:cNvPr>
          <p:cNvSpPr/>
          <p:nvPr/>
        </p:nvSpPr>
        <p:spPr>
          <a:xfrm>
            <a:off x="5981134" y="1984211"/>
            <a:ext cx="5954804" cy="4185761"/>
          </a:xfrm>
          <a:prstGeom prst="rect">
            <a:avLst/>
          </a:prstGeom>
        </p:spPr>
        <p:txBody>
          <a:bodyPr wrap="square">
            <a:spAutoFit/>
          </a:bodyPr>
          <a:lstStyle/>
          <a:p>
            <a:pPr>
              <a:spcAft>
                <a:spcPts val="0"/>
              </a:spcAft>
            </a:pPr>
            <a:r>
              <a:rPr lang="en-GB" sz="1400" b="1" dirty="0">
                <a:solidFill>
                  <a:srgbClr val="595959"/>
                </a:solidFill>
                <a:latin typeface="AIA Everest" panose="00000500000000000000" pitchFamily="50" charset="0"/>
                <a:ea typeface="Calibri" panose="020F0502020204030204" pitchFamily="34" charset="0"/>
                <a:cs typeface="Times New Roman" panose="02020603050405020304" pitchFamily="18" charset="0"/>
              </a:rPr>
              <a:t>Objective</a:t>
            </a:r>
            <a:endParaRPr lang="en-AU" sz="1400" dirty="0">
              <a:solidFill>
                <a:srgbClr val="595959"/>
              </a:solidFill>
              <a:latin typeface="AIA Everest" panose="00000500000000000000" pitchFamily="50"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HK" sz="1400"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Build awareness for CX’s new route launch – Washington, DC. </a:t>
            </a:r>
            <a:endParaRPr lang="en-AU" sz="1400" dirty="0">
              <a:solidFill>
                <a:srgbClr val="595959"/>
              </a:solidFill>
              <a:latin typeface="AIA Everest" panose="00000500000000000000" pitchFamily="50"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HK" sz="1400"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Introduce the new aircraft A350-1000, especially Economy Class, to the mass. </a:t>
            </a:r>
            <a:endParaRPr lang="en-AU" sz="1400" dirty="0">
              <a:solidFill>
                <a:srgbClr val="595959"/>
              </a:solidFill>
              <a:latin typeface="AIA Everest" panose="00000500000000000000" pitchFamily="50"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HK" sz="1400"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Incorporate the interactive virtual reality which showcase the latest A350-1000 cabin and snapshots of Washington, DC </a:t>
            </a:r>
            <a:endParaRPr lang="en-AU" sz="1400" dirty="0">
              <a:solidFill>
                <a:srgbClr val="595959"/>
              </a:solidFill>
              <a:latin typeface="AIA Everest" panose="00000500000000000000" pitchFamily="50" charset="0"/>
              <a:ea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endParaRPr lang="en-AU" sz="1400" b="1" dirty="0">
              <a:solidFill>
                <a:srgbClr val="595959"/>
              </a:solidFill>
              <a:latin typeface="AIA Everest" panose="00000500000000000000" pitchFamily="50" charset="0"/>
              <a:ea typeface="Calibri" panose="020F0502020204030204" pitchFamily="34" charset="0"/>
              <a:cs typeface="Times New Roman" panose="02020603050405020304" pitchFamily="18" charset="0"/>
            </a:endParaRPr>
          </a:p>
          <a:p>
            <a:pPr lvl="0">
              <a:spcAft>
                <a:spcPts val="0"/>
              </a:spcAft>
              <a:buSzPts val="1000"/>
              <a:tabLst>
                <a:tab pos="457200" algn="l"/>
              </a:tabLst>
            </a:pPr>
            <a:r>
              <a:rPr lang="en-GB" sz="1400" b="1" dirty="0">
                <a:solidFill>
                  <a:srgbClr val="595959"/>
                </a:solidFill>
                <a:latin typeface="AIA Everest" panose="00000500000000000000" pitchFamily="50" charset="0"/>
                <a:ea typeface="Calibri" panose="020F0502020204030204" pitchFamily="34" charset="0"/>
                <a:cs typeface="Times New Roman" panose="02020603050405020304" pitchFamily="18" charset="0"/>
              </a:rPr>
              <a:t>Activation</a:t>
            </a:r>
            <a:endParaRPr lang="en-AU" sz="1400" dirty="0">
              <a:solidFill>
                <a:srgbClr val="595959"/>
              </a:solidFill>
              <a:latin typeface="AIA Everest" panose="00000500000000000000" pitchFamily="50" charset="0"/>
              <a:ea typeface="Calibri" panose="020F0502020204030204" pitchFamily="34" charset="0"/>
              <a:cs typeface="Times New Roman" panose="02020603050405020304" pitchFamily="18" charset="0"/>
            </a:endParaRPr>
          </a:p>
          <a:p>
            <a:pPr>
              <a:spcAft>
                <a:spcPts val="0"/>
              </a:spcAft>
            </a:pPr>
            <a:r>
              <a:rPr lang="en-HK" sz="1400" b="1"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Virtual Reality Room </a:t>
            </a:r>
            <a:endParaRPr lang="en-AU" sz="1400" dirty="0">
              <a:solidFill>
                <a:srgbClr val="595959"/>
              </a:solidFill>
              <a:latin typeface="AIA Everest" panose="00000500000000000000" pitchFamily="50" charset="0"/>
              <a:ea typeface="Calibri" panose="020F0502020204030204" pitchFamily="34" charset="0"/>
              <a:cs typeface="Times New Roman" panose="02020603050405020304" pitchFamily="18" charset="0"/>
            </a:endParaRPr>
          </a:p>
          <a:p>
            <a:pPr>
              <a:spcAft>
                <a:spcPts val="0"/>
              </a:spcAft>
            </a:pPr>
            <a:r>
              <a:rPr lang="en-HK" sz="1400"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Participants were able to experience the new A350-1000 in VR while experiencing Cathay’s enhanced economy seat in a cabin simulator.</a:t>
            </a:r>
            <a:r>
              <a:rPr lang="en-AU" sz="1400" dirty="0">
                <a:solidFill>
                  <a:srgbClr val="595959"/>
                </a:solidFill>
                <a:latin typeface="AIA Everest" panose="00000500000000000000" pitchFamily="50" charset="0"/>
                <a:ea typeface="Calibri" panose="020F0502020204030204" pitchFamily="34" charset="0"/>
                <a:cs typeface="Times New Roman" panose="02020603050405020304" pitchFamily="18" charset="0"/>
              </a:rPr>
              <a:t> </a:t>
            </a:r>
            <a:r>
              <a:rPr lang="en-HK" sz="1400"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Participants will exit the plane after playing with our VR game and land on the Washington DC street. </a:t>
            </a:r>
          </a:p>
          <a:p>
            <a:pPr>
              <a:spcAft>
                <a:spcPts val="0"/>
              </a:spcAft>
            </a:pPr>
            <a:endParaRPr lang="en-AU" sz="1400" dirty="0">
              <a:solidFill>
                <a:srgbClr val="595959"/>
              </a:solidFill>
              <a:latin typeface="AIA Everest" panose="00000500000000000000" pitchFamily="50" charset="0"/>
              <a:ea typeface="Calibri" panose="020F0502020204030204" pitchFamily="34" charset="0"/>
              <a:cs typeface="Times New Roman" panose="02020603050405020304" pitchFamily="18" charset="0"/>
            </a:endParaRPr>
          </a:p>
          <a:p>
            <a:pPr>
              <a:spcAft>
                <a:spcPts val="0"/>
              </a:spcAft>
            </a:pPr>
            <a:r>
              <a:rPr lang="en-HK" sz="1400" b="1"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Photo Opportunity</a:t>
            </a:r>
            <a:endParaRPr lang="en-AU" sz="1400" dirty="0">
              <a:solidFill>
                <a:srgbClr val="595959"/>
              </a:solidFill>
              <a:latin typeface="AIA Everest" panose="00000500000000000000" pitchFamily="50" charset="0"/>
              <a:ea typeface="Calibri" panose="020F0502020204030204" pitchFamily="34" charset="0"/>
              <a:cs typeface="Times New Roman" panose="02020603050405020304" pitchFamily="18" charset="0"/>
            </a:endParaRPr>
          </a:p>
          <a:p>
            <a:pPr>
              <a:spcAft>
                <a:spcPts val="0"/>
              </a:spcAft>
            </a:pPr>
            <a:r>
              <a:rPr lang="en-HK" sz="1400" dirty="0">
                <a:solidFill>
                  <a:srgbClr val="595959"/>
                </a:solidFill>
                <a:latin typeface="AIA Everest" panose="00000500000000000000" pitchFamily="50" charset="0"/>
                <a:ea typeface="Times New Roman" panose="02020603050405020304" pitchFamily="18" charset="0"/>
                <a:cs typeface="Calibri" panose="020F0502020204030204" pitchFamily="34" charset="0"/>
              </a:rPr>
              <a:t>Visitors were encouraged to take photos with the A350 plane and the Washington, DC landmarks and upload to Instagram using designated hashtags. Participants who uploaded their photos with with the event hashtags were rewarded with a small souvenir.</a:t>
            </a:r>
            <a:endParaRPr lang="en-AU" sz="1400" dirty="0">
              <a:solidFill>
                <a:srgbClr val="595959"/>
              </a:solidFill>
              <a:effectLst/>
              <a:latin typeface="AIA Everest" panose="00000500000000000000" pitchFamily="50"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45" r="16470"/>
          <a:stretch/>
        </p:blipFill>
        <p:spPr>
          <a:xfrm>
            <a:off x="0" y="0"/>
            <a:ext cx="5540189"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236" y="336942"/>
            <a:ext cx="1647269" cy="1647269"/>
          </a:xfrm>
          <a:prstGeom prst="rect">
            <a:avLst/>
          </a:prstGeom>
          <a:ln w="101600" cap="sq">
            <a:solidFill>
              <a:schemeClr val="bg1"/>
            </a:solidFill>
            <a:beve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077" y="336942"/>
            <a:ext cx="1647270" cy="1647270"/>
          </a:xfrm>
          <a:prstGeom prst="rect">
            <a:avLst/>
          </a:prstGeom>
          <a:ln w="101600" cap="sq">
            <a:solidFill>
              <a:schemeClr val="bg1"/>
            </a:solidFill>
          </a:ln>
        </p:spPr>
      </p:pic>
    </p:spTree>
    <p:extLst>
      <p:ext uri="{BB962C8B-B14F-4D97-AF65-F5344CB8AC3E}">
        <p14:creationId xmlns:p14="http://schemas.microsoft.com/office/powerpoint/2010/main" val="20370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27"/>
            <a:ext cx="12192000" cy="15356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2265"/>
            <a:ext cx="12192000" cy="58196"/>
          </a:xfrm>
          <a:prstGeom prst="rect">
            <a:avLst/>
          </a:prstGeom>
        </p:spPr>
      </p:pic>
      <p:sp>
        <p:nvSpPr>
          <p:cNvPr id="2" name="Rectangle 1">
            <a:extLst>
              <a:ext uri="{FF2B5EF4-FFF2-40B4-BE49-F238E27FC236}">
                <a16:creationId xmlns:a16="http://schemas.microsoft.com/office/drawing/2014/main" id="{CD6EC63E-14E4-4CD4-9672-F1BF320714B7}"/>
              </a:ext>
            </a:extLst>
          </p:cNvPr>
          <p:cNvSpPr/>
          <p:nvPr/>
        </p:nvSpPr>
        <p:spPr>
          <a:xfrm>
            <a:off x="560296" y="2319353"/>
            <a:ext cx="4926104" cy="3108543"/>
          </a:xfrm>
          <a:prstGeom prst="rect">
            <a:avLst/>
          </a:prstGeom>
        </p:spPr>
        <p:txBody>
          <a:bodyPr wrap="square">
            <a:spAutoFit/>
          </a:bodyPr>
          <a:lstStyle/>
          <a:p>
            <a:r>
              <a:rPr lang="en-GB" sz="1400" b="1" dirty="0">
                <a:solidFill>
                  <a:srgbClr val="595959"/>
                </a:solidFill>
                <a:latin typeface="AIA Everest" panose="00000500000000000000" pitchFamily="50" charset="0"/>
              </a:rPr>
              <a:t>Event Type: </a:t>
            </a:r>
            <a:r>
              <a:rPr lang="en-GB" sz="1400" dirty="0">
                <a:solidFill>
                  <a:srgbClr val="595959"/>
                </a:solidFill>
                <a:latin typeface="AIA Everest" panose="00000500000000000000" pitchFamily="50" charset="0"/>
              </a:rPr>
              <a:t>Wine Tasting event</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No. of Days: </a:t>
            </a:r>
            <a:r>
              <a:rPr lang="en-GB" sz="1400" dirty="0">
                <a:solidFill>
                  <a:srgbClr val="595959"/>
                </a:solidFill>
                <a:latin typeface="AIA Everest" panose="00000500000000000000" pitchFamily="50" charset="0"/>
              </a:rPr>
              <a:t>1 day</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Attendees:	</a:t>
            </a:r>
            <a:r>
              <a:rPr lang="en-GB" sz="1400" dirty="0">
                <a:solidFill>
                  <a:srgbClr val="595959"/>
                </a:solidFill>
                <a:latin typeface="AIA Everest" panose="00000500000000000000" pitchFamily="50" charset="0"/>
              </a:rPr>
              <a:t>1,200</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Objective</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To create a high-end lifestyle wine tasting event</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Bringing fine Australian wines to Hong Kong in a unique ‘garden in the city’ environment</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  </a:t>
            </a:r>
            <a:endParaRPr lang="en-AU" sz="1400" dirty="0">
              <a:solidFill>
                <a:srgbClr val="595959"/>
              </a:solidFill>
              <a:latin typeface="AIA Everest" panose="00000500000000000000" pitchFamily="50" charset="0"/>
            </a:endParaRPr>
          </a:p>
          <a:p>
            <a:r>
              <a:rPr lang="en-GB" sz="1400" b="1" dirty="0">
                <a:solidFill>
                  <a:srgbClr val="595959"/>
                </a:solidFill>
                <a:latin typeface="AIA Everest" panose="00000500000000000000" pitchFamily="50" charset="0"/>
              </a:rPr>
              <a:t>Event</a:t>
            </a:r>
            <a:endParaRPr lang="en-AU" sz="1400" dirty="0">
              <a:solidFill>
                <a:srgbClr val="595959"/>
              </a:solidFill>
              <a:latin typeface="AIA Everest" panose="00000500000000000000" pitchFamily="50" charset="0"/>
            </a:endParaRPr>
          </a:p>
          <a:p>
            <a:r>
              <a:rPr lang="en-GB" sz="1400" dirty="0">
                <a:solidFill>
                  <a:srgbClr val="595959"/>
                </a:solidFill>
                <a:latin typeface="AIA Everest" panose="00000500000000000000" pitchFamily="50" charset="0"/>
              </a:rPr>
              <a:t>Each wine maker will take a tented area to showcase and allow visitor tastings to sample unique and fine wines from across Australia</a:t>
            </a:r>
            <a:endParaRPr lang="en-AU" sz="1400" dirty="0">
              <a:solidFill>
                <a:srgbClr val="595959"/>
              </a:solidFill>
              <a:latin typeface="AIA Everest" panose="00000500000000000000" pitchFamily="50" charset="0"/>
            </a:endParaRPr>
          </a:p>
        </p:txBody>
      </p:sp>
      <p:pic>
        <p:nvPicPr>
          <p:cNvPr id="7" name="Picture 6" descr="A picture containing sky, outdoor, grass, building&#10;&#10;Description automatically generated">
            <a:extLst>
              <a:ext uri="{FF2B5EF4-FFF2-40B4-BE49-F238E27FC236}">
                <a16:creationId xmlns:a16="http://schemas.microsoft.com/office/drawing/2014/main" id="{19E50CD6-A29A-4630-990E-15CC7AEC0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343" y="-4926"/>
            <a:ext cx="5747657" cy="3831770"/>
          </a:xfrm>
          <a:prstGeom prst="rect">
            <a:avLst/>
          </a:prstGeom>
        </p:spPr>
      </p:pic>
      <p:sp>
        <p:nvSpPr>
          <p:cNvPr id="8" name="Title 1"/>
          <p:cNvSpPr txBox="1">
            <a:spLocks/>
          </p:cNvSpPr>
          <p:nvPr/>
        </p:nvSpPr>
        <p:spPr>
          <a:xfrm>
            <a:off x="512671" y="420914"/>
            <a:ext cx="10841129" cy="113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zh-TW" b="1" dirty="0">
                <a:solidFill>
                  <a:schemeClr val="bg1"/>
                </a:solidFill>
                <a:latin typeface="AIA Everest" charset="0"/>
                <a:ea typeface="AIA Everest" charset="0"/>
                <a:cs typeface="AIA Everest" charset="0"/>
              </a:rPr>
              <a:t>Pinot </a:t>
            </a:r>
            <a:r>
              <a:rPr lang="en-AU" altLang="zh-TW" b="1" dirty="0" err="1">
                <a:solidFill>
                  <a:schemeClr val="bg1"/>
                </a:solidFill>
                <a:latin typeface="AIA Everest" charset="0"/>
                <a:ea typeface="AIA Everest" charset="0"/>
                <a:cs typeface="AIA Everest" charset="0"/>
              </a:rPr>
              <a:t>Palooza</a:t>
            </a:r>
            <a:endParaRPr lang="en-AU" altLang="zh-TW" b="1" dirty="0">
              <a:solidFill>
                <a:schemeClr val="bg1"/>
              </a:solidFill>
              <a:latin typeface="AIA Everest" charset="0"/>
              <a:ea typeface="AIA Everest" charset="0"/>
              <a:cs typeface="AIA Everest" charset="0"/>
            </a:endParaRPr>
          </a:p>
          <a:p>
            <a:r>
              <a:rPr lang="en-AU" altLang="zh-TW" sz="2800" b="1" dirty="0">
                <a:solidFill>
                  <a:schemeClr val="bg1"/>
                </a:solidFill>
                <a:latin typeface="AIA Everest" charset="0"/>
                <a:ea typeface="AIA Everest" charset="0"/>
                <a:cs typeface="AIA Everest" charset="0"/>
              </a:rPr>
              <a:t>Event Case Study</a:t>
            </a:r>
          </a:p>
          <a:p>
            <a:endParaRPr lang="en-US" sz="2800" b="1" dirty="0">
              <a:solidFill>
                <a:schemeClr val="bg1"/>
              </a:solidFill>
              <a:latin typeface="+mn-lt"/>
              <a:ea typeface="AIA Everest" charset="0"/>
              <a:cs typeface="AIA Everest"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557"/>
          <a:stretch/>
        </p:blipFill>
        <p:spPr>
          <a:xfrm>
            <a:off x="6444343" y="3797248"/>
            <a:ext cx="3080552" cy="306339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2911"/>
          <a:stretch/>
        </p:blipFill>
        <p:spPr>
          <a:xfrm>
            <a:off x="9526657" y="3795486"/>
            <a:ext cx="2667105" cy="3062514"/>
          </a:xfrm>
          <a:prstGeom prst="rect">
            <a:avLst/>
          </a:prstGeom>
        </p:spPr>
      </p:pic>
    </p:spTree>
    <p:extLst>
      <p:ext uri="{BB962C8B-B14F-4D97-AF65-F5344CB8AC3E}">
        <p14:creationId xmlns:p14="http://schemas.microsoft.com/office/powerpoint/2010/main" val="24223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29376</TotalTime>
  <Words>737</Words>
  <Application>Microsoft Macintosh PowerPoint</Application>
  <PresentationFormat>Widescreen</PresentationFormat>
  <Paragraphs>120</Paragraphs>
  <Slides>13</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AIA Everest</vt:lpstr>
      <vt:lpstr>AIA Everest Bold</vt:lpstr>
      <vt:lpstr>AIA Everest ExtraBold</vt:lpstr>
      <vt:lpstr>Open Sans</vt:lpstr>
      <vt:lpstr>Arial</vt:lpstr>
      <vt:lpstr>Calibri</vt:lpstr>
      <vt:lpstr>Calibri Light</vt:lpstr>
      <vt:lpstr>Symbol</vt:lpstr>
      <vt:lpstr>Office Theme</vt:lpstr>
      <vt:lpstr>1_Office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Hong Kong Observation Wheel</dc:title>
  <dc:creator>Matt Gibbs</dc:creator>
  <cp:lastModifiedBy>derek.cheung@hkow.hk</cp:lastModifiedBy>
  <cp:revision>195</cp:revision>
  <dcterms:created xsi:type="dcterms:W3CDTF">2018-05-29T00:57:27Z</dcterms:created>
  <dcterms:modified xsi:type="dcterms:W3CDTF">2021-03-19T12:27:57Z</dcterms:modified>
</cp:coreProperties>
</file>